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6" r:id="rId2"/>
    <p:sldId id="389" r:id="rId3"/>
    <p:sldId id="435" r:id="rId4"/>
    <p:sldId id="320" r:id="rId5"/>
    <p:sldId id="360" r:id="rId6"/>
    <p:sldId id="355" r:id="rId7"/>
    <p:sldId id="385" r:id="rId8"/>
    <p:sldId id="412" r:id="rId9"/>
    <p:sldId id="368" r:id="rId10"/>
    <p:sldId id="415" r:id="rId11"/>
    <p:sldId id="343" r:id="rId12"/>
    <p:sldId id="426" r:id="rId13"/>
    <p:sldId id="427" r:id="rId14"/>
    <p:sldId id="429" r:id="rId15"/>
    <p:sldId id="430" r:id="rId16"/>
    <p:sldId id="431" r:id="rId17"/>
    <p:sldId id="432" r:id="rId18"/>
    <p:sldId id="358" r:id="rId19"/>
    <p:sldId id="404" r:id="rId20"/>
    <p:sldId id="335" r:id="rId21"/>
    <p:sldId id="420" r:id="rId22"/>
    <p:sldId id="422" r:id="rId23"/>
    <p:sldId id="425" r:id="rId24"/>
    <p:sldId id="423" r:id="rId25"/>
    <p:sldId id="433" r:id="rId26"/>
    <p:sldId id="434" r:id="rId27"/>
  </p:sldIdLst>
  <p:sldSz cx="9144000" cy="6858000" type="screen4x3"/>
  <p:notesSz cx="6669088" cy="9928225"/>
  <p:embeddedFontLst>
    <p:embeddedFont>
      <p:font typeface="맑은 고딕" panose="020B0503020000020004" pitchFamily="34" charset="-127"/>
      <p:regular r:id="rId30"/>
      <p:bold r:id="rId31"/>
    </p:embeddedFont>
    <p:embeddedFont>
      <p:font typeface="HY헤드라인M" panose="020B0600000101010101" charset="-127"/>
      <p:regular r:id="rId32"/>
    </p:embeddedFont>
    <p:embeddedFont>
      <p:font typeface="Yoon 윤고딕 550_TT" panose="020B0600000101010101" charset="-127"/>
      <p:regular r:id="rId33"/>
    </p:embeddedFont>
    <p:embeddedFont>
      <p:font typeface="굴림" panose="020B0600000101010101" pitchFamily="34" charset="-127"/>
      <p:regular r:id="rId34"/>
    </p:embeddedFont>
    <p:embeddedFont>
      <p:font typeface="돋움" panose="020B0600000101010101" pitchFamily="34" charset="-127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서강일" initials="서강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9BA"/>
    <a:srgbClr val="F46F0C"/>
    <a:srgbClr val="75DBFF"/>
    <a:srgbClr val="F2A10E"/>
    <a:srgbClr val="D76917"/>
    <a:srgbClr val="56901C"/>
    <a:srgbClr val="90D7FA"/>
    <a:srgbClr val="F4AAAA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7" autoAdjust="0"/>
    <p:restoredTop sz="88980" autoAdjust="0"/>
  </p:normalViewPr>
  <p:slideViewPr>
    <p:cSldViewPr>
      <p:cViewPr>
        <p:scale>
          <a:sx n="78" d="100"/>
          <a:sy n="78" d="100"/>
        </p:scale>
        <p:origin x="-180" y="-54"/>
      </p:cViewPr>
      <p:guideLst>
        <p:guide orient="horz" pos="2432"/>
        <p:guide orient="horz" pos="572"/>
        <p:guide orient="horz" pos="1071"/>
        <p:guide orient="horz" pos="4156"/>
        <p:guide pos="2880"/>
        <p:guide pos="158"/>
        <p:guide pos="340"/>
        <p:guide pos="476"/>
        <p:guide pos="56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890665" cy="496967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6871" y="1"/>
            <a:ext cx="2890665" cy="496967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r">
              <a:defRPr sz="1200"/>
            </a:lvl1pPr>
          </a:lstStyle>
          <a:p>
            <a:fld id="{AC7FB14A-8977-4838-93B2-5CCD26DADB8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9429675"/>
            <a:ext cx="2890665" cy="496966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6871" y="9429675"/>
            <a:ext cx="2890665" cy="496966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r">
              <a:defRPr sz="1200"/>
            </a:lvl1pPr>
          </a:lstStyle>
          <a:p>
            <a:fld id="{68AE1A87-D9E5-45DB-B83F-F364AAB446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39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11" y="5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/>
          <a:lstStyle>
            <a:lvl1pPr algn="r">
              <a:defRPr sz="1200"/>
            </a:lvl1pPr>
          </a:lstStyle>
          <a:p>
            <a:fld id="{A3C84A33-5625-4642-AAC1-FE33ABB47B2F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6" rIns="91424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15913"/>
            <a:ext cx="5335270" cy="4467701"/>
          </a:xfrm>
          <a:prstGeom prst="rect">
            <a:avLst/>
          </a:prstGeom>
        </p:spPr>
        <p:txBody>
          <a:bodyPr vert="horz" lIns="91424" tIns="45716" rIns="91424" bIns="4571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6" y="9430096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11" y="9430096"/>
            <a:ext cx="2889938" cy="496411"/>
          </a:xfrm>
          <a:prstGeom prst="rect">
            <a:avLst/>
          </a:prstGeom>
        </p:spPr>
        <p:txBody>
          <a:bodyPr vert="horz" lIns="91424" tIns="45716" rIns="91424" bIns="45716" rtlCol="0" anchor="b"/>
          <a:lstStyle>
            <a:lvl1pPr algn="r">
              <a:defRPr sz="1200"/>
            </a:lvl1pPr>
          </a:lstStyle>
          <a:p>
            <a:fld id="{8F0C9F94-14CE-4B35-BA6A-C966B08B1A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6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This slide shows the procurement process for centralized procurement and decentralized procurement.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blue area is the centralized procurement.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It includes mandatory procurement requests from central government entities,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voluntary procurement requests from local governments and public enterprises.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green area is decentralized procurement,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 cases where local government and public enterprises choose to make procurement themselves.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both cases, the procurement is facilitated by KONEPS, the national e-Procurement system.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 2011, centralized procurement through PPS was 34 billion US dollars, covering 34% of Korea’s total public procurement. 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Of this, about 53% was upon mandatory procurement requests and 47% was upon non-mandatory procurement requests. 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 발표를 경청해 주셔서 </a:t>
            </a:r>
            <a:r>
              <a:rPr lang="ko-KR" altLang="en-US" dirty="0" err="1" smtClean="0"/>
              <a:t>감사드립니다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EFFFD-FFDE-464A-82AA-D7DC1F25FFF5}" type="slidenum">
              <a:rPr lang="en-US" altLang="ko-KR">
                <a:latin typeface="굴림" charset="-127"/>
                <a:ea typeface="굴림" charset="-127"/>
              </a:rPr>
              <a:pPr/>
              <a:t>22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atinLnBrk="0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endParaRPr kumimoji="0" lang="ko-KR" altLang="ko-KR" b="1" smtClean="0">
              <a:solidFill>
                <a:srgbClr val="004846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KONEPS</a:t>
            </a:r>
            <a:r>
              <a:rPr lang="ko-KR" altLang="en-US" dirty="0"/>
              <a:t>는 현재 </a:t>
            </a:r>
            <a:r>
              <a:rPr lang="en-US" altLang="ko-KR" dirty="0"/>
              <a:t>162</a:t>
            </a:r>
            <a:r>
              <a:rPr lang="ko-KR" altLang="en-US" dirty="0"/>
              <a:t>개 기관 시스템과 연계되어있습니다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KONEPS</a:t>
            </a:r>
            <a:r>
              <a:rPr lang="ko-KR" altLang="en-US" dirty="0"/>
              <a:t>의 연계형태는 크게 </a:t>
            </a:r>
            <a:r>
              <a:rPr lang="en-US" altLang="ko-KR" dirty="0"/>
              <a:t>3</a:t>
            </a:r>
            <a:r>
              <a:rPr lang="ko-KR" altLang="en-US" dirty="0"/>
              <a:t>가지로 나뉘어집니다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문서송수신 방식입니다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조달정보는 그 문서의 진위나 발생시점 등에 따라 낙찰자가 뒤바뀔 수 있는 매우 중요한 문서입니다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조달업무에 사용하는 대부분의 조달정보는 이 문서송수신 방식에 의존하고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문서송수신 방식을 이용하는 연계는 </a:t>
            </a:r>
            <a:r>
              <a:rPr lang="en-US" altLang="ko-KR" dirty="0"/>
              <a:t>KONEPS</a:t>
            </a:r>
            <a:r>
              <a:rPr lang="ko-KR" altLang="en-US" dirty="0"/>
              <a:t>가 기본적으로 적용하고 있는</a:t>
            </a:r>
            <a:endParaRPr lang="en-US" altLang="ko-KR" dirty="0"/>
          </a:p>
          <a:p>
            <a:r>
              <a:rPr lang="en-US" altLang="ko-KR" dirty="0"/>
              <a:t>PKI</a:t>
            </a:r>
            <a:r>
              <a:rPr lang="ko-KR" altLang="en-US" dirty="0"/>
              <a:t>기반의 전자서명과 암호화 알고리즘을 적용합니다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방식은 문서 전송과정의 변조와 문서 행위에 대한 부인방지</a:t>
            </a:r>
            <a:r>
              <a:rPr lang="en-US" altLang="ko-KR" dirty="0"/>
              <a:t>, </a:t>
            </a:r>
            <a:r>
              <a:rPr lang="ko-KR" altLang="en-US" dirty="0"/>
              <a:t>송수신 시점에 대한 시점확인을 가능하게 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또한</a:t>
            </a:r>
            <a:r>
              <a:rPr lang="en-US" altLang="ko-KR" dirty="0" smtClean="0"/>
              <a:t>, KONEPS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조달기초정보의 공유를 위해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기반의 조회서비스 </a:t>
            </a:r>
            <a:r>
              <a:rPr lang="ko-KR" altLang="en-US" dirty="0"/>
              <a:t>방식과 중계방식을 지원하고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5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Open-API</a:t>
            </a:r>
            <a:r>
              <a:rPr lang="ko-KR" altLang="en-US" dirty="0" smtClean="0"/>
              <a:t>로 제공되는 정보는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 영역의 </a:t>
            </a:r>
            <a:r>
              <a:rPr lang="en-US" altLang="ko-KR" dirty="0" smtClean="0"/>
              <a:t>91</a:t>
            </a:r>
            <a:r>
              <a:rPr lang="ko-KR" altLang="en-US" dirty="0" smtClean="0"/>
              <a:t>개 정보입니다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정보들은 기본적으로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에서 조회되어 공개되는 정보들입니다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인터넷상에 공개되는 정보는 사람들이 직접 </a:t>
            </a:r>
            <a:r>
              <a:rPr lang="en-US" altLang="ko-KR" dirty="0" smtClean="0"/>
              <a:t>KONEPS</a:t>
            </a:r>
            <a:r>
              <a:rPr lang="ko-KR" altLang="en-US" dirty="0" smtClean="0"/>
              <a:t>에 접속하여 조회하고 활용해야 하지만</a:t>
            </a:r>
            <a:r>
              <a:rPr lang="en-US" altLang="ko-KR" dirty="0" smtClean="0"/>
              <a:t>, Open-API</a:t>
            </a:r>
            <a:r>
              <a:rPr lang="ko-KR" altLang="en-US" dirty="0" smtClean="0"/>
              <a:t>로 제공되는 정보는 시스템으로 자동 활용이 가능합니다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많은 민간의 입찰정보 회사들이 이 정보를 이용해 부가적인 서비스를 유료 회원들에게 제공하고 있으며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모바일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정보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서비스를 제공하는 회사도 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9D62-216C-476C-BDE6-FC9B9EC4A18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91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 will present another example.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Earlier in my presentation, I briefly introduced Korea’s MAS contracts.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These are framework contracts for frequently purchased commercial products.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these types of products, PPS negotiates with suppliers and establishes unit-price contracts. </a:t>
            </a:r>
          </a:p>
          <a:p>
            <a:pPr eaLnBrk="1" hangingPunct="1">
              <a:spcBef>
                <a:spcPct val="0"/>
              </a:spcBef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Once the contract is made, contracted products are registered in KONEPS Online Shopping Mall,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public entities can directly place online orders.  </a:t>
            </a:r>
          </a:p>
          <a:p>
            <a:pPr eaLnBrk="1" hangingPunct="1">
              <a:spcBef>
                <a:spcPct val="0"/>
              </a:spcBef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PPS uses this contracting method is used as a way to achieve economy of scale.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Because MAS contracts opens broad opportunities to sell to all public entities,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Suppliers tend to offer favorable price terms. 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F7795-E982-4763-BC83-F27F2824ED6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KONEPS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의 활용에 따른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년</a:t>
            </a:r>
            <a:r>
              <a:rPr lang="ko-KR" altLang="en-US" sz="1200" baseline="0" dirty="0" smtClean="0">
                <a:latin typeface="Arial" pitchFamily="34" charset="0"/>
                <a:cs typeface="Arial" pitchFamily="34" charset="0"/>
              </a:rPr>
              <a:t> 주요 실적들입니다</a:t>
            </a:r>
            <a:r>
              <a:rPr lang="en-US" altLang="ko-KR" sz="1200" baseline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ko-KR" altLang="en-US" sz="1200" baseline="0" dirty="0" smtClean="0">
                <a:latin typeface="Arial" pitchFamily="34" charset="0"/>
                <a:cs typeface="Arial" pitchFamily="34" charset="0"/>
              </a:rPr>
              <a:t>한국 정부 전체 조달규모의 약 </a:t>
            </a:r>
            <a:r>
              <a:rPr lang="en-US" altLang="ko-KR" sz="1200" baseline="0" dirty="0" smtClean="0">
                <a:latin typeface="Arial" pitchFamily="34" charset="0"/>
                <a:cs typeface="Arial" pitchFamily="34" charset="0"/>
              </a:rPr>
              <a:t>63%</a:t>
            </a:r>
            <a:r>
              <a:rPr lang="ko-KR" altLang="en-US" sz="1200" baseline="0" dirty="0" smtClean="0">
                <a:latin typeface="Arial" pitchFamily="34" charset="0"/>
                <a:cs typeface="Arial" pitchFamily="34" charset="0"/>
              </a:rPr>
              <a:t>가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KONEPS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를 통해서 집행되었습니다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올해 상반기까지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KONEPS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에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45,914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개 공공기관이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, 257,253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개 기업이 사용자로 등록하였습니다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전자입찰은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만 건이 집행되어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ko-KR" altLang="en-US" sz="1200" dirty="0" err="1" smtClean="0">
                <a:latin typeface="Arial" pitchFamily="34" charset="0"/>
                <a:cs typeface="Arial" pitchFamily="34" charset="0"/>
              </a:rPr>
              <a:t>천만개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 기업이 입찰에 참가하였습니다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ko-KR" altLang="en-US" dirty="0" smtClean="0"/>
              <a:t>자주 사용하는 물품을 사전에 단가계약 한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필요한 공공기관이 필요한 때에 손 쉽게 바로 구매할 수 있도록</a:t>
            </a:r>
            <a:endParaRPr lang="en-US" altLang="ko-KR" dirty="0" smtClean="0"/>
          </a:p>
          <a:p>
            <a:r>
              <a:rPr lang="ko-KR" altLang="en-US" dirty="0" smtClean="0"/>
              <a:t>지원하는 </a:t>
            </a:r>
            <a:r>
              <a:rPr lang="en-US" altLang="ko-KR" dirty="0" smtClean="0"/>
              <a:t>online shopping</a:t>
            </a:r>
            <a:r>
              <a:rPr lang="en-US" altLang="ko-KR" baseline="0" dirty="0" smtClean="0"/>
              <a:t> mall</a:t>
            </a:r>
            <a:r>
              <a:rPr lang="ko-KR" altLang="en-US" baseline="0" dirty="0" smtClean="0"/>
              <a:t>도 활성화되어</a:t>
            </a:r>
            <a:r>
              <a:rPr lang="en-US" altLang="ko-KR" baseline="0" dirty="0" smtClean="0"/>
              <a:t>, 120</a:t>
            </a:r>
            <a:r>
              <a:rPr lang="ko-KR" altLang="en-US" baseline="0" dirty="0" err="1" smtClean="0"/>
              <a:t>억달러</a:t>
            </a:r>
            <a:r>
              <a:rPr lang="ko-KR" altLang="en-US" baseline="0" dirty="0" smtClean="0"/>
              <a:t> 규모가 거래되었습니다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4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4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마스터4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그림 8" descr="마스터3.jpg" hidden="1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그림 14" descr="마스터-2.jpg" hidden="1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그림 13" descr="마스터.jpg" hidden="1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5570-8E77-47AE-9D45-71CC6B2C81F1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9" r:id="rId14"/>
    <p:sldLayoutId id="2147483670" r:id="rId15"/>
    <p:sldLayoutId id="2147483672" r:id="rId16"/>
    <p:sldLayoutId id="2147483675" r:id="rId17"/>
    <p:sldLayoutId id="214748367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14349" y="2071678"/>
            <a:ext cx="79296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3000"/>
              </a:prstClr>
            </a:outerShdw>
            <a:reflection blurRad="6350" stA="10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7150">
              <a:bevelT w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4000" dirty="0" smtClean="0"/>
              <a:t>e-Procurement Experiences </a:t>
            </a:r>
          </a:p>
          <a:p>
            <a:r>
              <a:rPr lang="en-US" altLang="ko-KR" sz="4000" dirty="0" smtClean="0"/>
              <a:t>in Korea</a:t>
            </a:r>
            <a:endParaRPr lang="en-US" altLang="ko-KR" sz="40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57620" y="4071942"/>
            <a:ext cx="1561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Oct.  2014</a:t>
            </a:r>
            <a:endParaRPr lang="en-US" altLang="ko-KR" sz="24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714612" y="5050050"/>
            <a:ext cx="38123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Kang-</a:t>
            </a:r>
            <a:r>
              <a:rPr lang="en-US" altLang="ko-KR" sz="1600" spc="-60" dirty="0" err="1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il</a:t>
            </a:r>
            <a:r>
              <a:rPr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spc="-60" dirty="0" err="1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Seo</a:t>
            </a:r>
            <a:endParaRPr lang="en-US" altLang="ko-KR" sz="1600" spc="-6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4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Deputy Director, International Cooperation Division</a:t>
            </a:r>
          </a:p>
          <a:p>
            <a:pPr algn="ctr"/>
            <a:r>
              <a:rPr lang="en-US" altLang="ko-KR" sz="14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Public Procurement Service, Korea</a:t>
            </a:r>
            <a:endParaRPr lang="en-US" altLang="ko-KR" sz="1400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17029" y="82550"/>
            <a:ext cx="6437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KONEPS - Implementation and Evolution</a:t>
            </a:r>
            <a:endParaRPr lang="ko-KR" altLang="en-US" sz="2800" b="1" spc="-150" dirty="0" smtClean="0"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e-Procurement as Part of Broader e-Government Project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94"/>
          <p:cNvGrpSpPr>
            <a:grpSpLocks/>
          </p:cNvGrpSpPr>
          <p:nvPr/>
        </p:nvGrpSpPr>
        <p:grpSpPr bwMode="auto">
          <a:xfrm>
            <a:off x="104493" y="5487988"/>
            <a:ext cx="8883281" cy="1084284"/>
            <a:chOff x="217" y="3457"/>
            <a:chExt cx="5806" cy="811"/>
          </a:xfrm>
        </p:grpSpPr>
        <p:grpSp>
          <p:nvGrpSpPr>
            <p:cNvPr id="25" name="Group 285"/>
            <p:cNvGrpSpPr>
              <a:grpSpLocks/>
            </p:cNvGrpSpPr>
            <p:nvPr/>
          </p:nvGrpSpPr>
          <p:grpSpPr bwMode="auto">
            <a:xfrm>
              <a:off x="217" y="3457"/>
              <a:ext cx="1322" cy="811"/>
              <a:chOff x="217" y="3457"/>
              <a:chExt cx="1322" cy="811"/>
            </a:xfrm>
          </p:grpSpPr>
          <p:grpSp>
            <p:nvGrpSpPr>
              <p:cNvPr id="31" name="Group 284"/>
              <p:cNvGrpSpPr>
                <a:grpSpLocks/>
              </p:cNvGrpSpPr>
              <p:nvPr/>
            </p:nvGrpSpPr>
            <p:grpSpPr bwMode="auto">
              <a:xfrm>
                <a:off x="217" y="3457"/>
                <a:ext cx="1322" cy="811"/>
                <a:chOff x="217" y="3457"/>
                <a:chExt cx="1322" cy="811"/>
              </a:xfrm>
            </p:grpSpPr>
            <p:pic>
              <p:nvPicPr>
                <p:cNvPr id="34" name="Picture 281" descr="0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571" t="8804" r="40634"/>
                <a:stretch>
                  <a:fillRect/>
                </a:stretch>
              </p:blipFill>
              <p:spPr bwMode="auto">
                <a:xfrm>
                  <a:off x="221" y="3460"/>
                  <a:ext cx="1318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Freeform 282"/>
                <p:cNvSpPr>
                  <a:spLocks/>
                </p:cNvSpPr>
                <p:nvPr/>
              </p:nvSpPr>
              <p:spPr bwMode="auto">
                <a:xfrm>
                  <a:off x="217" y="3457"/>
                  <a:ext cx="161" cy="163"/>
                </a:xfrm>
                <a:custGeom>
                  <a:avLst/>
                  <a:gdLst>
                    <a:gd name="T0" fmla="*/ 161 w 90"/>
                    <a:gd name="T1" fmla="*/ 0 h 91"/>
                    <a:gd name="T2" fmla="*/ 0 w 90"/>
                    <a:gd name="T3" fmla="*/ 0 h 91"/>
                    <a:gd name="T4" fmla="*/ 0 w 90"/>
                    <a:gd name="T5" fmla="*/ 163 h 91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91"/>
                    <a:gd name="T11" fmla="*/ 90 w 9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91">
                      <a:moveTo>
                        <a:pt x="90" y="0"/>
                      </a:moveTo>
                      <a:lnTo>
                        <a:pt x="0" y="0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44450">
                  <a:solidFill>
                    <a:srgbClr val="2F58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2" name="Freeform 283"/>
              <p:cNvSpPr>
                <a:spLocks/>
              </p:cNvSpPr>
              <p:nvPr/>
            </p:nvSpPr>
            <p:spPr bwMode="auto">
              <a:xfrm flipV="1">
                <a:off x="217" y="4038"/>
                <a:ext cx="161" cy="163"/>
              </a:xfrm>
              <a:custGeom>
                <a:avLst/>
                <a:gdLst>
                  <a:gd name="T0" fmla="*/ 161 w 90"/>
                  <a:gd name="T1" fmla="*/ 0 h 91"/>
                  <a:gd name="T2" fmla="*/ 0 w 90"/>
                  <a:gd name="T3" fmla="*/ 0 h 91"/>
                  <a:gd name="T4" fmla="*/ 0 w 90"/>
                  <a:gd name="T5" fmla="*/ 163 h 91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91"/>
                  <a:gd name="T11" fmla="*/ 90 w 9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91">
                    <a:moveTo>
                      <a:pt x="9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44450">
                <a:solidFill>
                  <a:srgbClr val="2F589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 flipH="1">
              <a:off x="4701" y="3457"/>
              <a:ext cx="1322" cy="811"/>
              <a:chOff x="217" y="3457"/>
              <a:chExt cx="1322" cy="811"/>
            </a:xfrm>
          </p:grpSpPr>
          <p:grpSp>
            <p:nvGrpSpPr>
              <p:cNvPr id="27" name="Group 287"/>
              <p:cNvGrpSpPr>
                <a:grpSpLocks/>
              </p:cNvGrpSpPr>
              <p:nvPr/>
            </p:nvGrpSpPr>
            <p:grpSpPr bwMode="auto">
              <a:xfrm>
                <a:off x="217" y="3457"/>
                <a:ext cx="1322" cy="811"/>
                <a:chOff x="217" y="3457"/>
                <a:chExt cx="1322" cy="811"/>
              </a:xfrm>
            </p:grpSpPr>
            <p:pic>
              <p:nvPicPr>
                <p:cNvPr id="29" name="Picture 288" descr="0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571" t="8804" r="40634"/>
                <a:stretch>
                  <a:fillRect/>
                </a:stretch>
              </p:blipFill>
              <p:spPr bwMode="auto">
                <a:xfrm>
                  <a:off x="221" y="3460"/>
                  <a:ext cx="1318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Freeform 289"/>
                <p:cNvSpPr>
                  <a:spLocks/>
                </p:cNvSpPr>
                <p:nvPr/>
              </p:nvSpPr>
              <p:spPr bwMode="auto">
                <a:xfrm>
                  <a:off x="217" y="3457"/>
                  <a:ext cx="161" cy="163"/>
                </a:xfrm>
                <a:custGeom>
                  <a:avLst/>
                  <a:gdLst>
                    <a:gd name="T0" fmla="*/ 161 w 90"/>
                    <a:gd name="T1" fmla="*/ 0 h 91"/>
                    <a:gd name="T2" fmla="*/ 0 w 90"/>
                    <a:gd name="T3" fmla="*/ 0 h 91"/>
                    <a:gd name="T4" fmla="*/ 0 w 90"/>
                    <a:gd name="T5" fmla="*/ 163 h 91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91"/>
                    <a:gd name="T11" fmla="*/ 90 w 9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91">
                      <a:moveTo>
                        <a:pt x="90" y="0"/>
                      </a:moveTo>
                      <a:lnTo>
                        <a:pt x="0" y="0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44450">
                  <a:solidFill>
                    <a:srgbClr val="2F58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8" name="Freeform 290"/>
              <p:cNvSpPr>
                <a:spLocks/>
              </p:cNvSpPr>
              <p:nvPr/>
            </p:nvSpPr>
            <p:spPr bwMode="auto">
              <a:xfrm flipV="1">
                <a:off x="217" y="4038"/>
                <a:ext cx="161" cy="163"/>
              </a:xfrm>
              <a:custGeom>
                <a:avLst/>
                <a:gdLst>
                  <a:gd name="T0" fmla="*/ 161 w 90"/>
                  <a:gd name="T1" fmla="*/ 0 h 91"/>
                  <a:gd name="T2" fmla="*/ 0 w 90"/>
                  <a:gd name="T3" fmla="*/ 0 h 91"/>
                  <a:gd name="T4" fmla="*/ 0 w 90"/>
                  <a:gd name="T5" fmla="*/ 163 h 91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91"/>
                  <a:gd name="T11" fmla="*/ 90 w 9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91">
                    <a:moveTo>
                      <a:pt x="90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44450">
                <a:solidFill>
                  <a:srgbClr val="2F589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36" name="Picture 291" descr="007_1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858679" y="5445125"/>
            <a:ext cx="5588694" cy="16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92" descr="007_1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858679" y="5794375"/>
            <a:ext cx="5588694" cy="16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20"/>
          <p:cNvSpPr>
            <a:spLocks noChangeArrowheads="1"/>
          </p:cNvSpPr>
          <p:nvPr/>
        </p:nvSpPr>
        <p:spPr bwMode="auto">
          <a:xfrm>
            <a:off x="4654950" y="2981326"/>
            <a:ext cx="4384235" cy="2002784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 w="38100" algn="ctr">
            <a:solidFill>
              <a:srgbClr val="846528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93825" latinLnBrk="0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39" name="Rectangle 278"/>
          <p:cNvSpPr>
            <a:spLocks noChangeArrowheads="1"/>
          </p:cNvSpPr>
          <p:nvPr/>
        </p:nvSpPr>
        <p:spPr bwMode="auto">
          <a:xfrm>
            <a:off x="4764942" y="4884738"/>
            <a:ext cx="4235036" cy="326221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6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40" name="AutoShape 279"/>
          <p:cNvSpPr>
            <a:spLocks noChangeArrowheads="1"/>
          </p:cNvSpPr>
          <p:nvPr/>
        </p:nvSpPr>
        <p:spPr bwMode="auto">
          <a:xfrm>
            <a:off x="4757004" y="4868863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600" b="1">
                <a:solidFill>
                  <a:srgbClr val="FF9900"/>
                </a:solidFill>
                <a:ea typeface="산돌고딕B"/>
                <a:cs typeface="산돌고딕B"/>
              </a:rPr>
              <a:t>9</a:t>
            </a:r>
          </a:p>
        </p:txBody>
      </p:sp>
      <p:sp>
        <p:nvSpPr>
          <p:cNvPr id="41" name="Rectangle 280"/>
          <p:cNvSpPr>
            <a:spLocks noChangeArrowheads="1"/>
          </p:cNvSpPr>
          <p:nvPr/>
        </p:nvSpPr>
        <p:spPr bwMode="auto">
          <a:xfrm>
            <a:off x="5023476" y="4813300"/>
            <a:ext cx="4079622" cy="410369"/>
          </a:xfrm>
          <a:prstGeom prst="rect">
            <a:avLst/>
          </a:prstGeom>
          <a:noFill/>
          <a:ln w="34925" algn="ctr">
            <a:noFill/>
            <a:miter lim="800000"/>
            <a:headEnd type="none" w="sm" len="med"/>
            <a:tailEnd type="none" w="sm" len="med"/>
          </a:ln>
        </p:spPr>
        <p:txBody>
          <a:bodyPr wrap="square" lIns="0" tIns="0" rIns="0" bIns="0" anchor="ctr" anchorCtr="1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  <a:t>Consolidation of e-Document Exchange</a:t>
            </a:r>
            <a:b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</a:br>
            <a: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  <a:t>and e-Reporting</a:t>
            </a:r>
          </a:p>
        </p:txBody>
      </p:sp>
      <p:sp>
        <p:nvSpPr>
          <p:cNvPr id="42" name="AutoShape 204"/>
          <p:cNvSpPr>
            <a:spLocks noChangeArrowheads="1"/>
          </p:cNvSpPr>
          <p:nvPr/>
        </p:nvSpPr>
        <p:spPr bwMode="auto">
          <a:xfrm>
            <a:off x="87937" y="3016250"/>
            <a:ext cx="4384235" cy="1973371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 w="38100">
            <a:solidFill>
              <a:srgbClr val="457358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93825" latinLnBrk="0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43" name="Rectangle 245"/>
          <p:cNvSpPr>
            <a:spLocks noChangeArrowheads="1"/>
          </p:cNvSpPr>
          <p:nvPr/>
        </p:nvSpPr>
        <p:spPr bwMode="auto">
          <a:xfrm>
            <a:off x="165726" y="3678238"/>
            <a:ext cx="4235036" cy="4278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44" name="AutoShape 246"/>
          <p:cNvSpPr>
            <a:spLocks noChangeArrowheads="1"/>
          </p:cNvSpPr>
          <p:nvPr/>
        </p:nvSpPr>
        <p:spPr bwMode="auto">
          <a:xfrm>
            <a:off x="157788" y="3675063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2</a:t>
            </a:r>
          </a:p>
        </p:txBody>
      </p:sp>
      <p:sp>
        <p:nvSpPr>
          <p:cNvPr id="45" name="Rectangle 251"/>
          <p:cNvSpPr>
            <a:spLocks noChangeArrowheads="1"/>
          </p:cNvSpPr>
          <p:nvPr/>
        </p:nvSpPr>
        <p:spPr bwMode="auto">
          <a:xfrm>
            <a:off x="165726" y="4778375"/>
            <a:ext cx="4235036" cy="4278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46" name="AutoShape 252"/>
          <p:cNvSpPr>
            <a:spLocks noChangeArrowheads="1"/>
          </p:cNvSpPr>
          <p:nvPr/>
        </p:nvSpPr>
        <p:spPr bwMode="auto">
          <a:xfrm>
            <a:off x="157788" y="4797425"/>
            <a:ext cx="253326" cy="2179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4</a:t>
            </a:r>
          </a:p>
        </p:txBody>
      </p:sp>
      <p:pic>
        <p:nvPicPr>
          <p:cNvPr id="47" name="Picture 199" descr="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95" y="1649413"/>
            <a:ext cx="1824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92" descr="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1070" y="1587500"/>
            <a:ext cx="1824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194"/>
          <p:cNvGrpSpPr>
            <a:grpSpLocks/>
          </p:cNvGrpSpPr>
          <p:nvPr/>
        </p:nvGrpSpPr>
        <p:grpSpPr bwMode="auto">
          <a:xfrm>
            <a:off x="1389095" y="1631950"/>
            <a:ext cx="6251575" cy="1046163"/>
            <a:chOff x="1151" y="1028"/>
            <a:chExt cx="3938" cy="659"/>
          </a:xfrm>
        </p:grpSpPr>
        <p:sp>
          <p:nvSpPr>
            <p:cNvPr id="50" name="AutoShape 195"/>
            <p:cNvSpPr>
              <a:spLocks/>
            </p:cNvSpPr>
            <p:nvPr/>
          </p:nvSpPr>
          <p:spPr bwMode="auto">
            <a:xfrm rot="5400000">
              <a:off x="2790" y="-611"/>
              <a:ext cx="659" cy="3938"/>
            </a:xfrm>
            <a:prstGeom prst="leftBracket">
              <a:avLst>
                <a:gd name="adj" fmla="val 298786"/>
              </a:avLst>
            </a:prstGeom>
            <a:gradFill rotWithShape="1">
              <a:gsLst>
                <a:gs pos="0">
                  <a:srgbClr val="DEDEDE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AutoShape 196"/>
            <p:cNvSpPr>
              <a:spLocks/>
            </p:cNvSpPr>
            <p:nvPr/>
          </p:nvSpPr>
          <p:spPr bwMode="auto">
            <a:xfrm rot="5400000">
              <a:off x="2815" y="-500"/>
              <a:ext cx="628" cy="3744"/>
            </a:xfrm>
            <a:prstGeom prst="leftBracket">
              <a:avLst>
                <a:gd name="adj" fmla="val 298089"/>
              </a:avLst>
            </a:prstGeom>
            <a:gradFill rotWithShape="1">
              <a:gsLst>
                <a:gs pos="0">
                  <a:srgbClr val="174977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AutoShape 197"/>
            <p:cNvSpPr>
              <a:spLocks/>
            </p:cNvSpPr>
            <p:nvPr/>
          </p:nvSpPr>
          <p:spPr bwMode="auto">
            <a:xfrm rot="5400000">
              <a:off x="2811" y="-463"/>
              <a:ext cx="617" cy="3682"/>
            </a:xfrm>
            <a:prstGeom prst="leftBracket">
              <a:avLst>
                <a:gd name="adj" fmla="val 298379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AutoShape 198"/>
            <p:cNvSpPr>
              <a:spLocks/>
            </p:cNvSpPr>
            <p:nvPr/>
          </p:nvSpPr>
          <p:spPr bwMode="auto">
            <a:xfrm rot="5400000">
              <a:off x="2867" y="-220"/>
              <a:ext cx="506" cy="3242"/>
            </a:xfrm>
            <a:prstGeom prst="leftBracket">
              <a:avLst>
                <a:gd name="adj" fmla="val 320356"/>
              </a:avLst>
            </a:prstGeom>
            <a:gradFill rotWithShape="1">
              <a:gsLst>
                <a:gs pos="0">
                  <a:srgbClr val="E4F0F8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4" name="Group 215"/>
          <p:cNvGrpSpPr>
            <a:grpSpLocks/>
          </p:cNvGrpSpPr>
          <p:nvPr/>
        </p:nvGrpSpPr>
        <p:grpSpPr bwMode="auto">
          <a:xfrm>
            <a:off x="60950" y="2709409"/>
            <a:ext cx="4438629" cy="382374"/>
            <a:chOff x="217" y="1661"/>
            <a:chExt cx="2815" cy="286"/>
          </a:xfrm>
        </p:grpSpPr>
        <p:pic>
          <p:nvPicPr>
            <p:cNvPr id="55" name="Picture 206" descr="qk2"/>
            <p:cNvPicPr>
              <a:picLocks noChangeAspect="1" noChangeArrowheads="1"/>
            </p:cNvPicPr>
            <p:nvPr/>
          </p:nvPicPr>
          <p:blipFill>
            <a:blip r:embed="rId8">
              <a:lum bright="-6000"/>
            </a:blip>
            <a:srcRect l="63887"/>
            <a:stretch>
              <a:fillRect/>
            </a:stretch>
          </p:blipFill>
          <p:spPr bwMode="auto">
            <a:xfrm>
              <a:off x="1971" y="1661"/>
              <a:ext cx="106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07" descr="qk2"/>
            <p:cNvPicPr>
              <a:picLocks noChangeAspect="1" noChangeArrowheads="1"/>
            </p:cNvPicPr>
            <p:nvPr/>
          </p:nvPicPr>
          <p:blipFill>
            <a:blip r:embed="rId8">
              <a:lum bright="-6000"/>
            </a:blip>
            <a:srcRect r="79169"/>
            <a:stretch>
              <a:fillRect/>
            </a:stretch>
          </p:blipFill>
          <p:spPr bwMode="auto">
            <a:xfrm>
              <a:off x="217" y="1661"/>
              <a:ext cx="61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14" descr="qk2"/>
            <p:cNvPicPr>
              <a:picLocks noChangeAspect="1" noChangeArrowheads="1"/>
            </p:cNvPicPr>
            <p:nvPr/>
          </p:nvPicPr>
          <p:blipFill>
            <a:blip r:embed="rId8">
              <a:lum bright="-6000"/>
            </a:blip>
            <a:srcRect l="63887" r="21715"/>
            <a:stretch>
              <a:fillRect/>
            </a:stretch>
          </p:blipFill>
          <p:spPr bwMode="auto">
            <a:xfrm>
              <a:off x="747" y="1661"/>
              <a:ext cx="138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Rectangle 209"/>
          <p:cNvSpPr>
            <a:spLocks noChangeArrowheads="1"/>
          </p:cNvSpPr>
          <p:nvPr/>
        </p:nvSpPr>
        <p:spPr bwMode="auto">
          <a:xfrm>
            <a:off x="1267450" y="2778578"/>
            <a:ext cx="2318932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393825" latinLnBrk="0">
              <a:lnSpc>
                <a:spcPts val="1600"/>
              </a:lnSpc>
              <a:spcBef>
                <a:spcPct val="50000"/>
              </a:spcBef>
            </a:pPr>
            <a:r>
              <a:rPr lang="en-US" altLang="ko-KR" sz="1700" dirty="0">
                <a:ea typeface="다음_SemiBold"/>
                <a:cs typeface="다음_SemiBold"/>
              </a:rPr>
              <a:t>Innovation in Services</a:t>
            </a:r>
          </a:p>
        </p:txBody>
      </p:sp>
      <p:pic>
        <p:nvPicPr>
          <p:cNvPr id="59" name="Picture 210" descr="Untitled-1"/>
          <p:cNvPicPr>
            <a:picLocks noChangeAspect="1" noChangeArrowheads="1"/>
          </p:cNvPicPr>
          <p:nvPr/>
        </p:nvPicPr>
        <p:blipFill>
          <a:blip r:embed="rId9">
            <a:lum bright="24000"/>
          </a:blip>
          <a:srcRect l="87195"/>
          <a:stretch>
            <a:fillRect/>
          </a:stretch>
        </p:blipFill>
        <p:spPr bwMode="auto">
          <a:xfrm>
            <a:off x="280025" y="2718253"/>
            <a:ext cx="275083" cy="3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142"/>
          <p:cNvSpPr>
            <a:spLocks noChangeArrowheads="1"/>
          </p:cNvSpPr>
          <p:nvPr/>
        </p:nvSpPr>
        <p:spPr bwMode="auto">
          <a:xfrm>
            <a:off x="2997232" y="1800225"/>
            <a:ext cx="3033713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solidFill>
                  <a:schemeClr val="tx2"/>
                </a:solidFill>
                <a:ea typeface="다음_SemiBold"/>
                <a:cs typeface="다음_SemiBold"/>
              </a:rPr>
              <a:t>e-Government</a:t>
            </a:r>
          </a:p>
        </p:txBody>
      </p:sp>
      <p:sp>
        <p:nvSpPr>
          <p:cNvPr id="61" name="AutoShape 145"/>
          <p:cNvSpPr>
            <a:spLocks noChangeArrowheads="1"/>
          </p:cNvSpPr>
          <p:nvPr/>
        </p:nvSpPr>
        <p:spPr bwMode="auto">
          <a:xfrm>
            <a:off x="576887" y="3618370"/>
            <a:ext cx="2861176" cy="426244"/>
          </a:xfrm>
          <a:prstGeom prst="roundRect">
            <a:avLst>
              <a:gd name="adj" fmla="val 703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 dirty="0">
                <a:solidFill>
                  <a:schemeClr val="tx1"/>
                </a:solidFill>
                <a:ea typeface="산돌고딕B"/>
                <a:cs typeface="산돌고딕B"/>
              </a:rPr>
              <a:t>Single Window for Civil Services</a:t>
            </a:r>
          </a:p>
        </p:txBody>
      </p:sp>
      <p:sp>
        <p:nvSpPr>
          <p:cNvPr id="62" name="Rectangle 248"/>
          <p:cNvSpPr>
            <a:spLocks noChangeArrowheads="1"/>
          </p:cNvSpPr>
          <p:nvPr/>
        </p:nvSpPr>
        <p:spPr bwMode="auto">
          <a:xfrm>
            <a:off x="165726" y="4227513"/>
            <a:ext cx="4235036" cy="4278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63" name="AutoShape 249"/>
          <p:cNvSpPr>
            <a:spLocks noChangeArrowheads="1"/>
          </p:cNvSpPr>
          <p:nvPr/>
        </p:nvSpPr>
        <p:spPr bwMode="auto">
          <a:xfrm>
            <a:off x="157788" y="4221163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3</a:t>
            </a:r>
          </a:p>
        </p:txBody>
      </p:sp>
      <p:sp>
        <p:nvSpPr>
          <p:cNvPr id="64" name="AutoShape 146"/>
          <p:cNvSpPr>
            <a:spLocks noChangeArrowheads="1"/>
          </p:cNvSpPr>
          <p:nvPr/>
        </p:nvSpPr>
        <p:spPr bwMode="auto">
          <a:xfrm>
            <a:off x="576888" y="4219575"/>
            <a:ext cx="3299444" cy="426244"/>
          </a:xfrm>
          <a:prstGeom prst="roundRect">
            <a:avLst>
              <a:gd name="adj" fmla="val 703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  <a:t>Integrated Social Security Information System</a:t>
            </a:r>
          </a:p>
        </p:txBody>
      </p:sp>
      <p:sp>
        <p:nvSpPr>
          <p:cNvPr id="65" name="AutoShape 147"/>
          <p:cNvSpPr>
            <a:spLocks noChangeArrowheads="1"/>
          </p:cNvSpPr>
          <p:nvPr/>
        </p:nvSpPr>
        <p:spPr bwMode="auto">
          <a:xfrm>
            <a:off x="576888" y="4892675"/>
            <a:ext cx="4143342" cy="213122"/>
          </a:xfrm>
          <a:prstGeom prst="roundRect">
            <a:avLst>
              <a:gd name="adj" fmla="val 703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  <a:t>Internet-based National Taxation System</a:t>
            </a:r>
          </a:p>
        </p:txBody>
      </p:sp>
      <p:sp>
        <p:nvSpPr>
          <p:cNvPr id="66" name="Rectangle 242"/>
          <p:cNvSpPr>
            <a:spLocks noChangeArrowheads="1"/>
          </p:cNvSpPr>
          <p:nvPr/>
        </p:nvSpPr>
        <p:spPr bwMode="auto">
          <a:xfrm>
            <a:off x="165726" y="3128963"/>
            <a:ext cx="4235036" cy="427831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67" name="AutoShape 241"/>
          <p:cNvSpPr>
            <a:spLocks noChangeArrowheads="1"/>
          </p:cNvSpPr>
          <p:nvPr/>
        </p:nvSpPr>
        <p:spPr bwMode="auto">
          <a:xfrm>
            <a:off x="157788" y="3122613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1</a:t>
            </a:r>
          </a:p>
        </p:txBody>
      </p:sp>
      <p:sp>
        <p:nvSpPr>
          <p:cNvPr id="68" name="AutoShape 171"/>
          <p:cNvSpPr>
            <a:spLocks noChangeArrowheads="1"/>
          </p:cNvSpPr>
          <p:nvPr/>
        </p:nvSpPr>
        <p:spPr bwMode="auto">
          <a:xfrm>
            <a:off x="459412" y="3213101"/>
            <a:ext cx="3877585" cy="205184"/>
          </a:xfrm>
          <a:prstGeom prst="roundRect">
            <a:avLst>
              <a:gd name="adj" fmla="val 0"/>
            </a:avLst>
          </a:prstGeom>
          <a:noFill/>
          <a:ln w="34925">
            <a:noFill/>
            <a:round/>
            <a:headEnd type="none" w="sm" len="med"/>
            <a:tailEnd type="none" w="sm" len="med"/>
          </a:ln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1600"/>
              </a:lnSpc>
              <a:spcBef>
                <a:spcPct val="10000"/>
              </a:spcBef>
            </a:pPr>
            <a:r>
              <a:rPr lang="en-US" altLang="ko-KR" sz="1600">
                <a:ea typeface="산돌고딕B"/>
                <a:cs typeface="산돌고딕B"/>
              </a:rPr>
              <a:t>Government-wide e-Procurement System</a:t>
            </a:r>
          </a:p>
        </p:txBody>
      </p:sp>
      <p:sp>
        <p:nvSpPr>
          <p:cNvPr id="69" name="AutoShape 176"/>
          <p:cNvSpPr>
            <a:spLocks noChangeArrowheads="1"/>
          </p:cNvSpPr>
          <p:nvPr/>
        </p:nvSpPr>
        <p:spPr bwMode="auto">
          <a:xfrm>
            <a:off x="2984217" y="5492750"/>
            <a:ext cx="3313431" cy="358309"/>
          </a:xfrm>
          <a:prstGeom prst="roundRect">
            <a:avLst>
              <a:gd name="adj" fmla="val 178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700" b="1">
                <a:solidFill>
                  <a:schemeClr val="tx2"/>
                </a:solidFill>
                <a:ea typeface="다음_SemiBold"/>
                <a:cs typeface="다음_SemiBold"/>
              </a:rPr>
              <a:t>INFRASTRUCTURE</a:t>
            </a:r>
          </a:p>
        </p:txBody>
      </p:sp>
      <p:pic>
        <p:nvPicPr>
          <p:cNvPr id="70" name="Picture 202" descr="qk"/>
          <p:cNvPicPr>
            <a:picLocks noChangeAspect="1" noChangeArrowheads="1"/>
          </p:cNvPicPr>
          <p:nvPr/>
        </p:nvPicPr>
        <p:blipFill>
          <a:blip r:embed="rId10"/>
          <a:srcRect l="73180"/>
          <a:stretch>
            <a:fillRect/>
          </a:stretch>
        </p:blipFill>
        <p:spPr bwMode="auto">
          <a:xfrm>
            <a:off x="7949240" y="2651352"/>
            <a:ext cx="1136704" cy="4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03" descr="qk"/>
          <p:cNvPicPr>
            <a:picLocks noChangeAspect="1" noChangeArrowheads="1"/>
          </p:cNvPicPr>
          <p:nvPr/>
        </p:nvPicPr>
        <p:blipFill>
          <a:blip r:embed="rId10"/>
          <a:srcRect r="73981"/>
          <a:stretch>
            <a:fillRect/>
          </a:stretch>
        </p:blipFill>
        <p:spPr bwMode="auto">
          <a:xfrm>
            <a:off x="4625014" y="2651352"/>
            <a:ext cx="1160945" cy="4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37" descr="qk"/>
          <p:cNvPicPr>
            <a:picLocks noChangeAspect="1" noChangeArrowheads="1"/>
          </p:cNvPicPr>
          <p:nvPr/>
        </p:nvPicPr>
        <p:blipFill>
          <a:blip r:embed="rId10"/>
          <a:srcRect l="73180" r="19019" b="-8244"/>
          <a:stretch>
            <a:fillRect/>
          </a:stretch>
        </p:blipFill>
        <p:spPr bwMode="auto">
          <a:xfrm>
            <a:off x="5750552" y="2651352"/>
            <a:ext cx="2237964" cy="46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226"/>
          <p:cNvSpPr>
            <a:spLocks noChangeArrowheads="1"/>
          </p:cNvSpPr>
          <p:nvPr/>
        </p:nvSpPr>
        <p:spPr bwMode="auto">
          <a:xfrm>
            <a:off x="5641014" y="2764064"/>
            <a:ext cx="2915868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393825" latinLnBrk="0">
              <a:lnSpc>
                <a:spcPts val="1600"/>
              </a:lnSpc>
              <a:spcBef>
                <a:spcPct val="50000"/>
              </a:spcBef>
            </a:pPr>
            <a:r>
              <a:rPr lang="en-US" altLang="ko-KR" sz="1700" dirty="0">
                <a:ea typeface="다음_SemiBold"/>
                <a:cs typeface="다음_SemiBold"/>
              </a:rPr>
              <a:t>Administrative Productivity</a:t>
            </a:r>
          </a:p>
        </p:txBody>
      </p:sp>
      <p:pic>
        <p:nvPicPr>
          <p:cNvPr id="74" name="Picture 227" descr="Untitled-1"/>
          <p:cNvPicPr>
            <a:picLocks noChangeAspect="1" noChangeArrowheads="1"/>
          </p:cNvPicPr>
          <p:nvPr/>
        </p:nvPicPr>
        <p:blipFill>
          <a:blip r:embed="rId9">
            <a:lum bright="24000"/>
          </a:blip>
          <a:srcRect l="87195"/>
          <a:stretch>
            <a:fillRect/>
          </a:stretch>
        </p:blipFill>
        <p:spPr bwMode="auto">
          <a:xfrm>
            <a:off x="4861552" y="2703739"/>
            <a:ext cx="275083" cy="3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40" descr="5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6845" y="2195513"/>
            <a:ext cx="40767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261"/>
          <p:cNvSpPr>
            <a:spLocks noChangeArrowheads="1"/>
          </p:cNvSpPr>
          <p:nvPr/>
        </p:nvSpPr>
        <p:spPr bwMode="auto">
          <a:xfrm>
            <a:off x="4764942" y="3128963"/>
            <a:ext cx="4235036" cy="326221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77" name="AutoShape 262"/>
          <p:cNvSpPr>
            <a:spLocks noChangeArrowheads="1"/>
          </p:cNvSpPr>
          <p:nvPr/>
        </p:nvSpPr>
        <p:spPr bwMode="auto">
          <a:xfrm>
            <a:off x="4757004" y="3125788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5</a:t>
            </a:r>
          </a:p>
        </p:txBody>
      </p:sp>
      <p:sp>
        <p:nvSpPr>
          <p:cNvPr id="78" name="Rectangle 263"/>
          <p:cNvSpPr>
            <a:spLocks noChangeArrowheads="1"/>
          </p:cNvSpPr>
          <p:nvPr/>
        </p:nvSpPr>
        <p:spPr bwMode="auto">
          <a:xfrm>
            <a:off x="5201503" y="3141664"/>
            <a:ext cx="2284589" cy="205184"/>
          </a:xfrm>
          <a:prstGeom prst="rect">
            <a:avLst/>
          </a:prstGeom>
          <a:noFill/>
          <a:ln w="34925" algn="ctr">
            <a:noFill/>
            <a:miter lim="800000"/>
            <a:headEnd type="none" w="sm" len="med"/>
            <a:tailEnd type="none" w="sm" len="med"/>
          </a:ln>
        </p:spPr>
        <p:txBody>
          <a:bodyPr wrap="square" lIns="0" tIns="0" rIns="0" bIns="0" anchor="ctr" anchorCtr="1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  <a:t>National Finance system  </a:t>
            </a:r>
          </a:p>
        </p:txBody>
      </p:sp>
      <p:sp>
        <p:nvSpPr>
          <p:cNvPr id="79" name="Rectangle 266"/>
          <p:cNvSpPr>
            <a:spLocks noChangeArrowheads="1"/>
          </p:cNvSpPr>
          <p:nvPr/>
        </p:nvSpPr>
        <p:spPr bwMode="auto">
          <a:xfrm>
            <a:off x="4764942" y="3568700"/>
            <a:ext cx="4235036" cy="326221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4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80" name="AutoShape 267"/>
          <p:cNvSpPr>
            <a:spLocks noChangeArrowheads="1"/>
          </p:cNvSpPr>
          <p:nvPr/>
        </p:nvSpPr>
        <p:spPr bwMode="auto">
          <a:xfrm>
            <a:off x="4757004" y="3565525"/>
            <a:ext cx="253326" cy="2179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6</a:t>
            </a:r>
          </a:p>
        </p:txBody>
      </p:sp>
      <p:sp>
        <p:nvSpPr>
          <p:cNvPr id="81" name="Rectangle 268"/>
          <p:cNvSpPr>
            <a:spLocks noChangeArrowheads="1"/>
          </p:cNvSpPr>
          <p:nvPr/>
        </p:nvSpPr>
        <p:spPr bwMode="auto">
          <a:xfrm>
            <a:off x="4653816" y="3517900"/>
            <a:ext cx="4378017" cy="410369"/>
          </a:xfrm>
          <a:prstGeom prst="rect">
            <a:avLst/>
          </a:prstGeom>
          <a:noFill/>
          <a:ln w="34925" algn="ctr">
            <a:noFill/>
            <a:miter lim="800000"/>
            <a:headEnd type="none" w="sm" len="med"/>
            <a:tailEnd type="none" w="sm" len="med"/>
          </a:ln>
        </p:spPr>
        <p:txBody>
          <a:bodyPr wrap="square" lIns="0" tIns="0" rIns="0" bIns="0" anchor="ctr" anchorCtr="1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 dirty="0">
                <a:solidFill>
                  <a:schemeClr val="tx1"/>
                </a:solidFill>
                <a:ea typeface="산돌고딕B"/>
                <a:cs typeface="산돌고딕B"/>
              </a:rPr>
              <a:t>Integrated Administration System for</a:t>
            </a:r>
            <a:br>
              <a:rPr lang="en-US" altLang="ko-KR" sz="1600" dirty="0">
                <a:solidFill>
                  <a:schemeClr val="tx1"/>
                </a:solidFill>
                <a:ea typeface="산돌고딕B"/>
                <a:cs typeface="산돌고딕B"/>
              </a:rPr>
            </a:br>
            <a:r>
              <a:rPr lang="en-US" altLang="ko-KR" sz="1600" dirty="0">
                <a:solidFill>
                  <a:schemeClr val="tx1"/>
                </a:solidFill>
                <a:ea typeface="산돌고딕B"/>
                <a:cs typeface="산돌고딕B"/>
              </a:rPr>
              <a:t>Local Governments</a:t>
            </a:r>
          </a:p>
        </p:txBody>
      </p:sp>
      <p:sp>
        <p:nvSpPr>
          <p:cNvPr id="82" name="Rectangle 270"/>
          <p:cNvSpPr>
            <a:spLocks noChangeArrowheads="1"/>
          </p:cNvSpPr>
          <p:nvPr/>
        </p:nvSpPr>
        <p:spPr bwMode="auto">
          <a:xfrm>
            <a:off x="4764942" y="4006850"/>
            <a:ext cx="4235036" cy="326221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6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83" name="AutoShape 271"/>
          <p:cNvSpPr>
            <a:spLocks noChangeArrowheads="1"/>
          </p:cNvSpPr>
          <p:nvPr/>
        </p:nvSpPr>
        <p:spPr bwMode="auto">
          <a:xfrm>
            <a:off x="4757004" y="4003675"/>
            <a:ext cx="253326" cy="2179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600" b="1">
                <a:solidFill>
                  <a:srgbClr val="FF9900"/>
                </a:solidFill>
                <a:ea typeface="산돌고딕B"/>
                <a:cs typeface="산돌고딕B"/>
              </a:rPr>
              <a:t>7</a:t>
            </a:r>
          </a:p>
        </p:txBody>
      </p:sp>
      <p:sp>
        <p:nvSpPr>
          <p:cNvPr id="84" name="Rectangle 272"/>
          <p:cNvSpPr>
            <a:spLocks noChangeArrowheads="1"/>
          </p:cNvSpPr>
          <p:nvPr/>
        </p:nvSpPr>
        <p:spPr bwMode="auto">
          <a:xfrm>
            <a:off x="4979254" y="3946525"/>
            <a:ext cx="3981712" cy="410369"/>
          </a:xfrm>
          <a:prstGeom prst="rect">
            <a:avLst/>
          </a:prstGeom>
          <a:noFill/>
          <a:ln w="34925" algn="ctr">
            <a:noFill/>
            <a:miter lim="800000"/>
            <a:headEnd type="none" w="sm" len="med"/>
            <a:tailEnd type="none" w="sm" len="med"/>
          </a:ln>
        </p:spPr>
        <p:txBody>
          <a:bodyPr wrap="square" lIns="0" tIns="0" rIns="0" bIns="0" anchor="ctr" anchorCtr="1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>
                <a:solidFill>
                  <a:schemeClr val="tx1"/>
                </a:solidFill>
                <a:ea typeface="산돌고딕B"/>
                <a:cs typeface="산돌고딕B"/>
              </a:rPr>
              <a:t>Nation-wide Educational Administration System</a:t>
            </a: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4764942" y="4446588"/>
            <a:ext cx="4235036" cy="326221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endParaRPr lang="ko-KR" altLang="ko-KR" sz="1600">
              <a:solidFill>
                <a:schemeClr val="tx1"/>
              </a:solidFill>
              <a:ea typeface="산돌고딕B"/>
              <a:cs typeface="산돌고딕B"/>
            </a:endParaRPr>
          </a:p>
        </p:txBody>
      </p:sp>
      <p:sp>
        <p:nvSpPr>
          <p:cNvPr id="86" name="AutoShape 275"/>
          <p:cNvSpPr>
            <a:spLocks noChangeArrowheads="1"/>
          </p:cNvSpPr>
          <p:nvPr/>
        </p:nvSpPr>
        <p:spPr bwMode="auto">
          <a:xfrm>
            <a:off x="4757004" y="4443413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600"/>
              </a:lnSpc>
            </a:pPr>
            <a:r>
              <a:rPr lang="en-US" altLang="ko-KR" sz="1600" b="1">
                <a:solidFill>
                  <a:srgbClr val="FF9900"/>
                </a:solidFill>
                <a:ea typeface="산돌고딕B"/>
                <a:cs typeface="산돌고딕B"/>
              </a:rPr>
              <a:t>8</a:t>
            </a:r>
          </a:p>
        </p:txBody>
      </p:sp>
      <p:sp>
        <p:nvSpPr>
          <p:cNvPr id="87" name="Rectangle 276"/>
          <p:cNvSpPr>
            <a:spLocks noChangeArrowheads="1"/>
          </p:cNvSpPr>
          <p:nvPr/>
        </p:nvSpPr>
        <p:spPr bwMode="auto">
          <a:xfrm>
            <a:off x="4786314" y="4436755"/>
            <a:ext cx="3531010" cy="410369"/>
          </a:xfrm>
          <a:prstGeom prst="rect">
            <a:avLst/>
          </a:prstGeom>
          <a:noFill/>
          <a:ln w="34925" algn="ctr">
            <a:noFill/>
            <a:miter lim="800000"/>
            <a:headEnd type="none" w="sm" len="med"/>
            <a:tailEnd type="none" w="sm" len="med"/>
          </a:ln>
        </p:spPr>
        <p:txBody>
          <a:bodyPr wrap="square" lIns="0" tIns="0" rIns="0" bIns="0" anchor="ctr" anchorCtr="1">
            <a:spAutoFit/>
          </a:bodyPr>
          <a:lstStyle/>
          <a:p>
            <a:pPr marL="3175">
              <a:lnSpc>
                <a:spcPts val="1600"/>
              </a:lnSpc>
            </a:pPr>
            <a:r>
              <a:rPr lang="en-US" altLang="ko-KR" sz="1600" dirty="0">
                <a:solidFill>
                  <a:schemeClr val="tx1"/>
                </a:solidFill>
                <a:ea typeface="산돌고딕B"/>
                <a:cs typeface="산돌고딕B"/>
              </a:rPr>
              <a:t>Standardized HR Management System</a:t>
            </a:r>
          </a:p>
        </p:txBody>
      </p:sp>
      <p:sp>
        <p:nvSpPr>
          <p:cNvPr id="88" name="AutoShape 297"/>
          <p:cNvSpPr>
            <a:spLocks noChangeArrowheads="1"/>
          </p:cNvSpPr>
          <p:nvPr/>
        </p:nvSpPr>
        <p:spPr bwMode="auto">
          <a:xfrm>
            <a:off x="896654" y="6029326"/>
            <a:ext cx="3621151" cy="538800"/>
          </a:xfrm>
          <a:prstGeom prst="roundRect">
            <a:avLst>
              <a:gd name="adj" fmla="val 4218"/>
            </a:avLst>
          </a:prstGeom>
          <a:solidFill>
            <a:srgbClr val="A9CFC5"/>
          </a:solidFill>
          <a:ln w="9525" algn="ctr">
            <a:noFill/>
            <a:round/>
            <a:headEnd/>
            <a:tailEnd/>
          </a:ln>
        </p:spPr>
        <p:txBody>
          <a:bodyPr lIns="324000" tIns="0" rIns="0" bIns="0" anchor="ctr"/>
          <a:lstStyle/>
          <a:p>
            <a:pPr latinLnBrk="0">
              <a:lnSpc>
                <a:spcPct val="100000"/>
              </a:lnSpc>
            </a:pPr>
            <a:endParaRPr lang="ko-KR" altLang="ko-KR" sz="1400">
              <a:solidFill>
                <a:srgbClr val="333333"/>
              </a:solidFill>
              <a:ea typeface="산돌고딕B"/>
              <a:cs typeface="산돌고딕B"/>
            </a:endParaRPr>
          </a:p>
        </p:txBody>
      </p:sp>
      <p:sp>
        <p:nvSpPr>
          <p:cNvPr id="89" name="AutoShape 298"/>
          <p:cNvSpPr>
            <a:spLocks noChangeArrowheads="1"/>
          </p:cNvSpPr>
          <p:nvPr/>
        </p:nvSpPr>
        <p:spPr bwMode="auto">
          <a:xfrm>
            <a:off x="888717" y="6021388"/>
            <a:ext cx="253325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10</a:t>
            </a:r>
          </a:p>
        </p:txBody>
      </p:sp>
      <p:sp>
        <p:nvSpPr>
          <p:cNvPr id="90" name="AutoShape 299"/>
          <p:cNvSpPr>
            <a:spLocks noChangeArrowheads="1"/>
          </p:cNvSpPr>
          <p:nvPr/>
        </p:nvSpPr>
        <p:spPr bwMode="auto">
          <a:xfrm>
            <a:off x="1271003" y="6000768"/>
            <a:ext cx="3300997" cy="543461"/>
          </a:xfrm>
          <a:prstGeom prst="roundRect">
            <a:avLst>
              <a:gd name="adj" fmla="val 703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en-US" altLang="ko-KR" sz="1700" dirty="0">
                <a:solidFill>
                  <a:schemeClr val="tx1"/>
                </a:solidFill>
                <a:ea typeface="산돌고딕B"/>
                <a:cs typeface="산돌고딕B"/>
              </a:rPr>
              <a:t>e-Authentication and e-Signature System</a:t>
            </a:r>
          </a:p>
        </p:txBody>
      </p:sp>
      <p:sp>
        <p:nvSpPr>
          <p:cNvPr id="91" name="AutoShape 303"/>
          <p:cNvSpPr>
            <a:spLocks noChangeArrowheads="1"/>
          </p:cNvSpPr>
          <p:nvPr/>
        </p:nvSpPr>
        <p:spPr bwMode="auto">
          <a:xfrm>
            <a:off x="4755867" y="6029326"/>
            <a:ext cx="3621151" cy="538800"/>
          </a:xfrm>
          <a:prstGeom prst="roundRect">
            <a:avLst>
              <a:gd name="adj" fmla="val 5708"/>
            </a:avLst>
          </a:prstGeom>
          <a:solidFill>
            <a:srgbClr val="A9CFC5"/>
          </a:solidFill>
          <a:ln w="9525" algn="ctr">
            <a:noFill/>
            <a:round/>
            <a:headEnd/>
            <a:tailEnd/>
          </a:ln>
        </p:spPr>
        <p:txBody>
          <a:bodyPr lIns="324000" tIns="0" rIns="0" bIns="0" anchor="ctr"/>
          <a:lstStyle/>
          <a:p>
            <a:pPr latinLnBrk="0">
              <a:lnSpc>
                <a:spcPct val="100000"/>
              </a:lnSpc>
            </a:pPr>
            <a:endParaRPr lang="ko-KR" altLang="ko-KR" sz="1400">
              <a:solidFill>
                <a:srgbClr val="333333"/>
              </a:solidFill>
              <a:ea typeface="산돌고딕B"/>
              <a:cs typeface="산돌고딕B"/>
            </a:endParaRPr>
          </a:p>
        </p:txBody>
      </p:sp>
      <p:sp>
        <p:nvSpPr>
          <p:cNvPr id="92" name="AutoShape 304"/>
          <p:cNvSpPr>
            <a:spLocks noChangeArrowheads="1"/>
          </p:cNvSpPr>
          <p:nvPr/>
        </p:nvSpPr>
        <p:spPr bwMode="auto">
          <a:xfrm>
            <a:off x="4747930" y="6021388"/>
            <a:ext cx="253326" cy="21792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22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ko-KR" sz="1500" b="1">
                <a:solidFill>
                  <a:srgbClr val="FF9900"/>
                </a:solidFill>
                <a:ea typeface="산돌고딕B"/>
                <a:cs typeface="산돌고딕B"/>
              </a:rPr>
              <a:t>11</a:t>
            </a:r>
          </a:p>
        </p:txBody>
      </p:sp>
      <p:sp>
        <p:nvSpPr>
          <p:cNvPr id="93" name="AutoShape 305"/>
          <p:cNvSpPr>
            <a:spLocks noChangeArrowheads="1"/>
          </p:cNvSpPr>
          <p:nvPr/>
        </p:nvSpPr>
        <p:spPr bwMode="auto">
          <a:xfrm>
            <a:off x="5072066" y="6000768"/>
            <a:ext cx="3300997" cy="543461"/>
          </a:xfrm>
          <a:prstGeom prst="roundRect">
            <a:avLst>
              <a:gd name="adj" fmla="val 703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en-US" altLang="ko-KR" sz="1700" dirty="0">
                <a:solidFill>
                  <a:schemeClr val="tx1"/>
                </a:solidFill>
                <a:ea typeface="산돌고딕B"/>
                <a:cs typeface="산돌고딕B"/>
              </a:rPr>
              <a:t>Government-wide IT-governance Environment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lapino\Desktop\2013.01.24_조달청 국제협력과_60pPT_최가득 주무관\이미지\trd014tg14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10" y="2927774"/>
            <a:ext cx="3927489" cy="39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2"/>
          <p:cNvSpPr txBox="1">
            <a:spLocks noChangeArrowheads="1"/>
          </p:cNvSpPr>
          <p:nvPr/>
        </p:nvSpPr>
        <p:spPr bwMode="auto">
          <a:xfrm>
            <a:off x="136079" y="82550"/>
            <a:ext cx="3919663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Effect </a:t>
            </a:r>
            <a:r>
              <a:rPr lang="en-US" altLang="ko-KR" dirty="0"/>
              <a:t>of e-Procurement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Increased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Transparency</a:t>
              </a:r>
            </a:p>
          </p:txBody>
        </p:sp>
        <p:pic>
          <p:nvPicPr>
            <p:cNvPr id="22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직사각형 23"/>
          <p:cNvSpPr/>
          <p:nvPr/>
        </p:nvSpPr>
        <p:spPr>
          <a:xfrm>
            <a:off x="428595" y="1556792"/>
            <a:ext cx="8607901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Real-time information disclosure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Bidding results and contract details disclosed to the public </a:t>
            </a: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on-line</a:t>
            </a: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Peer monitoring on fair </a:t>
            </a: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8595" y="3065103"/>
            <a:ext cx="8607901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Accuracy in bid evaluation</a:t>
            </a:r>
            <a:endParaRPr lang="en-US" altLang="ko-KR" sz="2000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Bid </a:t>
            </a: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evaluation based on </a:t>
            </a: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validated </a:t>
            </a: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28595" y="4282796"/>
            <a:ext cx="8607901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Support for decision-making</a:t>
            </a:r>
            <a:endParaRPr lang="en-US" altLang="ko-KR" sz="2000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Traceable prices and specifications </a:t>
            </a:r>
            <a:endParaRPr lang="en-US" altLang="ko-KR" b="1" spc="-7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Purchase history and price trend information</a:t>
            </a:r>
            <a:endParaRPr lang="en-US" altLang="ko-KR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562205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Open Procedure : Pre-tender Phase</a:t>
            </a:r>
            <a:endParaRPr lang="ko-KR" altLang="en-US" dirty="0"/>
          </a:p>
        </p:txBody>
      </p:sp>
      <p:pic>
        <p:nvPicPr>
          <p:cNvPr id="13" name="그림 4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10" y="1035624"/>
            <a:ext cx="187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gray">
          <a:xfrm>
            <a:off x="567901" y="928670"/>
            <a:ext cx="80470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Disclosure of Preliminary Notice of Tender</a:t>
            </a:r>
            <a:endParaRPr kumimoji="0"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28596" y="1542584"/>
            <a:ext cx="8286779" cy="4247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dirty="0" smtClean="0">
                <a:solidFill>
                  <a:schemeClr val="dk1"/>
                </a:solidFill>
              </a:rPr>
              <a:t>Upon receiving a procurement request, PPS conducts :</a:t>
            </a:r>
            <a:endParaRPr lang="en-US" altLang="ko-KR" sz="1800" dirty="0">
              <a:solidFill>
                <a:schemeClr val="dk1"/>
              </a:solidFill>
            </a:endParaRPr>
          </a:p>
        </p:txBody>
      </p:sp>
      <p:pic>
        <p:nvPicPr>
          <p:cNvPr id="18" name="그림 28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21" y="1681151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0063" y="1972333"/>
            <a:ext cx="864393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800" dirty="0" smtClean="0">
                <a:solidFill>
                  <a:schemeClr val="tx1"/>
                </a:solidFill>
              </a:rPr>
              <a:t> Review on bidder eligibility and draft specification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1800" dirty="0" smtClean="0"/>
              <a:t> Publish a preliminary tender notice online for 5 days </a:t>
            </a:r>
            <a:r>
              <a:rPr lang="en-US" altLang="ko-KR" sz="1600" dirty="0" smtClean="0"/>
              <a:t>(7 days for service tenders)</a:t>
            </a:r>
            <a:endParaRPr lang="en-US" altLang="ko-KR" sz="1800" dirty="0" smtClean="0"/>
          </a:p>
        </p:txBody>
      </p:sp>
      <p:sp>
        <p:nvSpPr>
          <p:cNvPr id="21" name="오각형 20"/>
          <p:cNvSpPr/>
          <p:nvPr/>
        </p:nvSpPr>
        <p:spPr>
          <a:xfrm>
            <a:off x="357158" y="3083180"/>
            <a:ext cx="1643074" cy="1260000"/>
          </a:xfrm>
          <a:prstGeom prst="homePlate">
            <a:avLst>
              <a:gd name="adj" fmla="val 1500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PPS Review</a:t>
            </a:r>
          </a:p>
          <a:p>
            <a:pPr algn="ctr"/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Bidder eligibility,</a:t>
            </a: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Draft Spec.</a:t>
            </a:r>
            <a:endParaRPr lang="ko-KR" alt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오각형 21"/>
          <p:cNvSpPr/>
          <p:nvPr/>
        </p:nvSpPr>
        <p:spPr>
          <a:xfrm>
            <a:off x="2071670" y="3071810"/>
            <a:ext cx="1643074" cy="1260000"/>
          </a:xfrm>
          <a:prstGeom prst="homePlate">
            <a:avLst>
              <a:gd name="adj" fmla="val 150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Disclosure of Preliminary Tender Notice</a:t>
            </a:r>
            <a:endParaRPr lang="ko-KR" alt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오각형 22"/>
          <p:cNvSpPr/>
          <p:nvPr/>
        </p:nvSpPr>
        <p:spPr>
          <a:xfrm>
            <a:off x="3786182" y="3071810"/>
            <a:ext cx="1643074" cy="1260000"/>
          </a:xfrm>
          <a:prstGeom prst="homePlate">
            <a:avLst>
              <a:gd name="adj" fmla="val 150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Businesses</a:t>
            </a:r>
          </a:p>
          <a:p>
            <a:pPr algn="ctr"/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Feedback on eligibility and spec.</a:t>
            </a:r>
          </a:p>
          <a:p>
            <a:pPr algn="ctr"/>
            <a:endParaRPr lang="ko-KR" alt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오각형 23"/>
          <p:cNvSpPr/>
          <p:nvPr/>
        </p:nvSpPr>
        <p:spPr>
          <a:xfrm>
            <a:off x="5500694" y="3071810"/>
            <a:ext cx="1643074" cy="1260000"/>
          </a:xfrm>
          <a:prstGeom prst="homePlate">
            <a:avLst>
              <a:gd name="adj" fmla="val 1500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PPS / End-user Entity</a:t>
            </a:r>
          </a:p>
          <a:p>
            <a:pPr algn="ctr"/>
            <a:r>
              <a:rPr lang="en-US" altLang="ko-KR" sz="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Tender modification </a:t>
            </a: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(if needed)</a:t>
            </a:r>
            <a:endParaRPr lang="ko-KR" alt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오각형 24"/>
          <p:cNvSpPr/>
          <p:nvPr/>
        </p:nvSpPr>
        <p:spPr>
          <a:xfrm>
            <a:off x="7215206" y="3071810"/>
            <a:ext cx="1643074" cy="1260000"/>
          </a:xfrm>
          <a:prstGeom prst="homePlate">
            <a:avLst>
              <a:gd name="adj" fmla="val 1500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Tender Notice</a:t>
            </a:r>
            <a:endParaRPr lang="ko-KR" alt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1357290" y="4500758"/>
            <a:ext cx="6357982" cy="1785950"/>
          </a:xfrm>
          <a:prstGeom prst="roundRect">
            <a:avLst/>
          </a:prstGeom>
          <a:ln w="25400">
            <a:solidFill>
              <a:srgbClr val="F46F0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>
              <a:spcBef>
                <a:spcPts val="500"/>
              </a:spcBef>
              <a:buSzPct val="65000"/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Potential bidders have the </a:t>
            </a: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chance to challenge the tender conditions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(specifications and bidder eligibility, etc.) </a:t>
            </a: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before the official tender notice</a:t>
            </a:r>
          </a:p>
          <a:p>
            <a:pPr marL="174625" indent="-174625">
              <a:spcBef>
                <a:spcPts val="500"/>
              </a:spcBef>
              <a:buSzPct val="65000"/>
              <a:buFont typeface="Wingdings" pitchFamily="2" charset="2"/>
              <a:buChar char="ü"/>
            </a:pPr>
            <a:endParaRPr lang="en-US" altLang="ko-KR" sz="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500"/>
              </a:spcBef>
              <a:buSzPct val="65000"/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Contracting officials are responsible to respond </a:t>
            </a:r>
          </a:p>
          <a:p>
            <a:pPr marL="174625" indent="-174625">
              <a:spcBef>
                <a:spcPts val="500"/>
              </a:spcBef>
              <a:buSzPct val="65000"/>
              <a:buFont typeface="Wingdings" pitchFamily="2" charset="2"/>
              <a:buChar char="ü"/>
            </a:pPr>
            <a:endParaRPr lang="en-US" altLang="ko-KR" sz="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ts val="500"/>
              </a:spcBef>
              <a:buSzPct val="65000"/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challenges and responses are open to public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(online)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6361854"/>
            <a:ext cx="8286779" cy="2936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schemeClr val="dk1"/>
                </a:solidFill>
              </a:rPr>
              <a:t>* Note : for tenders below USD100,000, preliminary tender notice is not required</a:t>
            </a:r>
            <a:endParaRPr lang="en-US" altLang="ko-KR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562205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Open Procedure : Pre-tender Phase</a:t>
            </a:r>
            <a:endParaRPr lang="ko-KR" altLang="en-US" dirty="0"/>
          </a:p>
        </p:txBody>
      </p:sp>
      <p:pic>
        <p:nvPicPr>
          <p:cNvPr id="5" name="그림 4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10" y="1035624"/>
            <a:ext cx="187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567901" y="928670"/>
            <a:ext cx="80470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7263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Disclosure of Preliminary Notice of Tender : the Practice</a:t>
            </a:r>
            <a:endParaRPr kumimoji="0"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0996" y="1399708"/>
            <a:ext cx="8286779" cy="3942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dirty="0" smtClean="0">
                <a:solidFill>
                  <a:schemeClr val="dk1"/>
                </a:solidFill>
              </a:rPr>
              <a:t>The national public procurement portal at </a:t>
            </a:r>
            <a:r>
              <a:rPr lang="en-US" altLang="ko-KR" sz="1800" u="sng" dirty="0" smtClean="0">
                <a:solidFill>
                  <a:schemeClr val="tx2"/>
                </a:solidFill>
              </a:rPr>
              <a:t>www.koneps.go.kr</a:t>
            </a:r>
            <a:endParaRPr lang="en-US" altLang="ko-KR" sz="1800" u="sng" dirty="0">
              <a:solidFill>
                <a:schemeClr val="tx2"/>
              </a:solidFill>
            </a:endParaRPr>
          </a:p>
        </p:txBody>
      </p:sp>
      <p:pic>
        <p:nvPicPr>
          <p:cNvPr id="9" name="그림 28" descr="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21" y="1567303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6"/>
          <p:cNvGrpSpPr/>
          <p:nvPr/>
        </p:nvGrpSpPr>
        <p:grpSpPr>
          <a:xfrm>
            <a:off x="142844" y="1857364"/>
            <a:ext cx="8643966" cy="4786346"/>
            <a:chOff x="142844" y="1857364"/>
            <a:chExt cx="8643966" cy="4786346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/>
            <a:srcRect r="3168" b="5545"/>
            <a:stretch>
              <a:fillRect/>
            </a:stretch>
          </p:blipFill>
          <p:spPr bwMode="auto">
            <a:xfrm>
              <a:off x="1428728" y="1857364"/>
              <a:ext cx="7358082" cy="4786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모서리가 둥근 사각형 설명선 11"/>
            <p:cNvSpPr/>
            <p:nvPr/>
          </p:nvSpPr>
          <p:spPr bwMode="auto">
            <a:xfrm>
              <a:off x="142844" y="4238568"/>
              <a:ext cx="1143008" cy="571504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Preliminary Tender Notice</a:t>
              </a:r>
              <a:endParaRPr lang="ko-KR" altLang="en-US" sz="1600" dirty="0"/>
            </a:p>
          </p:txBody>
        </p:sp>
        <p:sp>
          <p:nvSpPr>
            <p:cNvPr id="13" name="모서리가 둥근 사각형 설명선 12"/>
            <p:cNvSpPr/>
            <p:nvPr/>
          </p:nvSpPr>
          <p:spPr bwMode="auto">
            <a:xfrm>
              <a:off x="1285852" y="5703141"/>
              <a:ext cx="1512073" cy="428628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Challenge from a Firm</a:t>
              </a:r>
              <a:endParaRPr lang="ko-KR" altLang="en-US" sz="1600" dirty="0"/>
            </a:p>
          </p:txBody>
        </p:sp>
        <p:sp>
          <p:nvSpPr>
            <p:cNvPr id="14" name="모서리가 둥근 사각형 설명선 13"/>
            <p:cNvSpPr/>
            <p:nvPr/>
          </p:nvSpPr>
          <p:spPr bwMode="auto">
            <a:xfrm>
              <a:off x="1285852" y="6215082"/>
              <a:ext cx="1500198" cy="428628"/>
            </a:xfrm>
            <a:prstGeom prst="wedgeRoundRectCallout">
              <a:avLst>
                <a:gd name="adj1" fmla="val 66716"/>
                <a:gd name="adj2" fmla="val 362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Response from Contracting Officer</a:t>
              </a:r>
              <a:endParaRPr lang="ko-KR" altLang="en-US" sz="1600" dirty="0"/>
            </a:p>
          </p:txBody>
        </p:sp>
        <p:sp>
          <p:nvSpPr>
            <p:cNvPr id="15" name="모서리가 둥근 사각형 설명선 14"/>
            <p:cNvSpPr/>
            <p:nvPr/>
          </p:nvSpPr>
          <p:spPr bwMode="auto">
            <a:xfrm>
              <a:off x="5345943" y="3905316"/>
              <a:ext cx="1512073" cy="428628"/>
            </a:xfrm>
            <a:prstGeom prst="wedgeRoundRectCallout">
              <a:avLst>
                <a:gd name="adj1" fmla="val -58572"/>
                <a:gd name="adj2" fmla="val -1299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Contracting Official’s contact</a:t>
              </a:r>
              <a:endParaRPr lang="ko-KR" altLang="en-US" sz="1600" dirty="0"/>
            </a:p>
          </p:txBody>
        </p:sp>
        <p:sp>
          <p:nvSpPr>
            <p:cNvPr id="16" name="모서리가 둥근 사각형 설명선 15"/>
            <p:cNvSpPr/>
            <p:nvPr/>
          </p:nvSpPr>
          <p:spPr bwMode="auto">
            <a:xfrm>
              <a:off x="5345755" y="3143248"/>
              <a:ext cx="1512073" cy="428628"/>
            </a:xfrm>
            <a:prstGeom prst="wedgeRoundRectCallout">
              <a:avLst>
                <a:gd name="adj1" fmla="val 35672"/>
                <a:gd name="adj2" fmla="val 7011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Challenge Deadline</a:t>
              </a:r>
              <a:endParaRPr lang="ko-KR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9057" y="857232"/>
            <a:ext cx="8286779" cy="3606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dk1"/>
                </a:solidFill>
              </a:rPr>
              <a:t>Contract Details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5" name="그림 28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1077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6760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202407" y="1428736"/>
            <a:ext cx="8512997" cy="4912424"/>
            <a:chOff x="202407" y="1428736"/>
            <a:chExt cx="8512997" cy="49124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b="2137"/>
            <a:stretch>
              <a:fillRect/>
            </a:stretch>
          </p:blipFill>
          <p:spPr bwMode="auto">
            <a:xfrm>
              <a:off x="1152554" y="1428736"/>
              <a:ext cx="7562850" cy="49124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 bwMode="auto">
            <a:xfrm>
              <a:off x="5036629" y="3924143"/>
              <a:ext cx="880817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Contr. Price</a:t>
              </a:r>
              <a:endParaRPr lang="ko-KR" altLang="en-US" sz="1000" dirty="0"/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5036254" y="3055012"/>
              <a:ext cx="1428760" cy="202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Competition Method</a:t>
              </a:r>
              <a:endParaRPr lang="ko-KR" altLang="en-US" sz="1000" dirty="0"/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5036253" y="4579148"/>
              <a:ext cx="1309822" cy="1308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#</a:t>
              </a:r>
              <a:endParaRPr lang="ko-KR" altLang="en-US" sz="1000" dirty="0"/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488667" y="2626384"/>
              <a:ext cx="1309822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#</a:t>
              </a:r>
              <a:endParaRPr lang="ko-KR" altLang="en-US" sz="1000" dirty="0"/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1202539" y="5138588"/>
              <a:ext cx="2048140" cy="2024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Contracting Agency Info</a:t>
              </a:r>
              <a:endParaRPr lang="ko-KR" altLang="en-US" sz="1000" dirty="0"/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5036441" y="5817345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Contracting Officer</a:t>
              </a:r>
              <a:endParaRPr lang="ko-KR" altLang="en-US" sz="1000" dirty="0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5036441" y="6019783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Fax</a:t>
              </a:r>
              <a:endParaRPr lang="ko-KR" altLang="en-US" sz="1000" dirty="0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1453418" y="5817344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Contracting Unit</a:t>
              </a:r>
              <a:endParaRPr lang="ko-KR" altLang="en-US" sz="1000" dirty="0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1500166" y="6031658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Contact</a:t>
              </a:r>
              <a:endParaRPr lang="ko-KR" altLang="en-US" sz="1000" dirty="0"/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1523682" y="5387539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Agency Code</a:t>
              </a:r>
              <a:endParaRPr lang="ko-KR" altLang="en-US" sz="1000" dirty="0"/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5095816" y="5388716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Agency Name</a:t>
              </a:r>
              <a:endParaRPr lang="ko-KR" altLang="en-US" sz="1000" dirty="0"/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5096004" y="5591155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Representative</a:t>
              </a:r>
              <a:endParaRPr lang="ko-KR" altLang="en-US" sz="1000" dirty="0"/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1524104" y="5603030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Agency Type</a:t>
              </a:r>
              <a:endParaRPr lang="ko-KR" altLang="en-US" sz="1000" dirty="0"/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512228" y="2852573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Name</a:t>
              </a:r>
              <a:endParaRPr lang="ko-KR" altLang="en-US" sz="1000" dirty="0"/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1498378" y="3709829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Governing Law</a:t>
              </a:r>
              <a:endParaRPr lang="ko-KR" altLang="en-US" sz="1000" dirty="0"/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5131441" y="2626384"/>
              <a:ext cx="1309822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Reference #</a:t>
              </a:r>
              <a:endParaRPr lang="ko-KR" altLang="en-US" sz="1000" dirty="0"/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1484528" y="4150332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Performance Bond</a:t>
              </a:r>
              <a:endParaRPr lang="ko-KR" altLang="en-US" sz="1000" dirty="0"/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1500166" y="4364834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Payment Method</a:t>
              </a:r>
              <a:endParaRPr lang="ko-KR" altLang="en-US" sz="1000" dirty="0"/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5059627" y="4150520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URL</a:t>
              </a:r>
              <a:endParaRPr lang="ko-KR" altLang="en-US" sz="1000" dirty="0"/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440604" y="3281201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Single / Consortium</a:t>
              </a:r>
              <a:endParaRPr lang="ko-KR" altLang="en-US" sz="1000" dirty="0"/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1488291" y="3483640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Date</a:t>
              </a:r>
              <a:endParaRPr lang="ko-KR" altLang="en-US" sz="1000" dirty="0"/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1462566" y="3055012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Category</a:t>
              </a:r>
              <a:endParaRPr lang="ko-KR" altLang="en-US" sz="1000" dirty="0"/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5059627" y="3483640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Period</a:t>
              </a:r>
              <a:endParaRPr lang="ko-KR" altLang="en-US" sz="1000" dirty="0"/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1500166" y="3936206"/>
              <a:ext cx="1274009" cy="1428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Total Contr. Price</a:t>
              </a:r>
              <a:endParaRPr lang="ko-KR" altLang="en-US" sz="1000" dirty="0"/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1523916" y="4781399"/>
              <a:ext cx="1274009" cy="1428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Remarks</a:t>
              </a:r>
              <a:endParaRPr lang="ko-KR" altLang="en-US" sz="1000" dirty="0"/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533816" y="4578960"/>
              <a:ext cx="1274009" cy="1428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PR #</a:t>
              </a:r>
              <a:endParaRPr lang="ko-KR" altLang="en-US" sz="1000" dirty="0"/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5095440" y="3281201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Single / Extended</a:t>
              </a:r>
              <a:endParaRPr lang="ko-KR" altLang="en-US" sz="1000" dirty="0"/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5095816" y="3709829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000" dirty="0"/>
            </a:p>
          </p:txBody>
        </p:sp>
        <p:sp>
          <p:nvSpPr>
            <p:cNvPr id="36" name="모서리가 둥근 사각형 설명선 35"/>
            <p:cNvSpPr/>
            <p:nvPr/>
          </p:nvSpPr>
          <p:spPr bwMode="auto">
            <a:xfrm>
              <a:off x="202407" y="1912004"/>
              <a:ext cx="1071570" cy="642942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Full Progress Report</a:t>
              </a:r>
              <a:endParaRPr lang="ko-KR" altLang="en-US" sz="1600" dirty="0"/>
            </a:p>
          </p:txBody>
        </p:sp>
        <p:sp>
          <p:nvSpPr>
            <p:cNvPr id="37" name="모서리가 둥근 사각형 설명선 36"/>
            <p:cNvSpPr/>
            <p:nvPr/>
          </p:nvSpPr>
          <p:spPr bwMode="auto">
            <a:xfrm>
              <a:off x="6274637" y="1912192"/>
              <a:ext cx="1071570" cy="642942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Contract Modification Report</a:t>
              </a:r>
              <a:endParaRPr lang="ko-KR" altLang="en-US" sz="1600" dirty="0"/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1500354" y="1959692"/>
              <a:ext cx="2048140" cy="2024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Info</a:t>
              </a:r>
              <a:endParaRPr lang="ko-KR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9057" y="857232"/>
            <a:ext cx="8286779" cy="3877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dk1"/>
                </a:solidFill>
              </a:rPr>
              <a:t>Bidding Details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5" name="그림 28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1077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6760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grpSp>
        <p:nvGrpSpPr>
          <p:cNvPr id="2" name="그룹 27"/>
          <p:cNvGrpSpPr/>
          <p:nvPr/>
        </p:nvGrpSpPr>
        <p:grpSpPr>
          <a:xfrm>
            <a:off x="1071538" y="1500174"/>
            <a:ext cx="7096118" cy="4831938"/>
            <a:chOff x="1071538" y="1500174"/>
            <a:chExt cx="7096118" cy="483193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t="722"/>
            <a:stretch>
              <a:fillRect/>
            </a:stretch>
          </p:blipFill>
          <p:spPr bwMode="auto">
            <a:xfrm>
              <a:off x="1071538" y="1500174"/>
              <a:ext cx="7096118" cy="483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 bwMode="auto">
            <a:xfrm>
              <a:off x="1212248" y="2260076"/>
              <a:ext cx="1095508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Inspection</a:t>
              </a:r>
              <a:endParaRPr lang="ko-KR" altLang="en-US" sz="1000" dirty="0"/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4569834" y="2260076"/>
              <a:ext cx="1095508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Acceptance</a:t>
              </a:r>
              <a:endParaRPr lang="ko-KR" altLang="en-US" sz="1000" dirty="0"/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231422" y="2513170"/>
              <a:ext cx="1095508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Senior Mgt. Official</a:t>
              </a:r>
              <a:endParaRPr lang="ko-KR" altLang="en-US" sz="900" dirty="0"/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580720" y="2500306"/>
              <a:ext cx="1095508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Contracting Official</a:t>
              </a:r>
              <a:endParaRPr lang="ko-KR" altLang="en-US" sz="900" dirty="0"/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186520" y="2747278"/>
              <a:ext cx="1162178" cy="20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Bidding Start Date</a:t>
              </a:r>
              <a:endParaRPr lang="ko-KR" altLang="en-US" sz="900" dirty="0"/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524936" y="2736392"/>
              <a:ext cx="1162178" cy="20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Bidding End Date</a:t>
              </a:r>
              <a:endParaRPr lang="ko-KR" altLang="en-US" sz="900" dirty="0"/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1203528" y="2983364"/>
              <a:ext cx="1162178" cy="20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 Opening</a:t>
              </a:r>
              <a:endParaRPr lang="ko-KR" altLang="en-US" sz="900" dirty="0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4533220" y="2978600"/>
              <a:ext cx="1162178" cy="20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 Opening Place</a:t>
              </a:r>
              <a:endParaRPr lang="ko-KR" altLang="en-US" sz="900" dirty="0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1208292" y="3236458"/>
              <a:ext cx="1099464" cy="6429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Last Date for Bidder Registration</a:t>
              </a:r>
              <a:endParaRPr lang="ko-KR" altLang="en-US" sz="900" dirty="0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1225300" y="3983496"/>
              <a:ext cx="1099464" cy="3463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 bond deposit deadline</a:t>
              </a:r>
              <a:endParaRPr lang="ko-KR" altLang="en-US" sz="900" dirty="0"/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1214414" y="4797208"/>
              <a:ext cx="1099464" cy="3463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Consortium Application </a:t>
              </a:r>
              <a:endParaRPr lang="ko-KR" altLang="en-US" sz="900" dirty="0"/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4544106" y="4797208"/>
              <a:ext cx="1170902" cy="3463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Consortium Application Closure </a:t>
              </a:r>
              <a:endParaRPr lang="ko-KR" altLang="en-US" sz="900" dirty="0"/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1177424" y="2023001"/>
              <a:ext cx="2048140" cy="2024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Bidding Info</a:t>
              </a:r>
              <a:endParaRPr lang="ko-KR" altLang="en-US" sz="1000" dirty="0"/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188306" y="5248597"/>
              <a:ext cx="2191020" cy="2024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Bid bond / bidding fee Info</a:t>
              </a:r>
              <a:endParaRPr lang="ko-KR" altLang="en-US" sz="1000" dirty="0"/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1219178" y="4450904"/>
              <a:ext cx="1088578" cy="2530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Request for Past </a:t>
              </a:r>
              <a:r>
                <a:rPr lang="en-US" altLang="ko-KR" sz="900" dirty="0" err="1" smtClean="0"/>
                <a:t>Expr</a:t>
              </a:r>
              <a:r>
                <a:rPr lang="en-US" altLang="ko-KR" sz="900" dirty="0" smtClean="0"/>
                <a:t>. Assessment</a:t>
              </a:r>
              <a:endParaRPr lang="ko-KR" altLang="en-US" sz="900" dirty="0"/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4565878" y="4450904"/>
              <a:ext cx="1088578" cy="2530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Deadline for Request</a:t>
              </a:r>
              <a:endParaRPr lang="ko-KR" altLang="en-US" sz="900" dirty="0"/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1214414" y="5500702"/>
              <a:ext cx="1099464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 bond</a:t>
              </a:r>
              <a:endParaRPr lang="ko-KR" altLang="en-US" sz="900" dirty="0"/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4554992" y="5500702"/>
              <a:ext cx="1099464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Bidding fee</a:t>
              </a:r>
              <a:endParaRPr lang="ko-KR" altLang="en-US" sz="900" dirty="0"/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1203528" y="5747674"/>
              <a:ext cx="1153894" cy="20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Bid bond method</a:t>
              </a:r>
              <a:endParaRPr lang="ko-KR" altLang="en-US" sz="900" dirty="0"/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203528" y="6000768"/>
              <a:ext cx="1153894" cy="20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Payable to</a:t>
              </a:r>
              <a:endParaRPr lang="ko-KR" altLang="en-US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6760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9057" y="857232"/>
            <a:ext cx="8286779" cy="3606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dk1"/>
                </a:solidFill>
              </a:rPr>
              <a:t>Bidding Results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6" name="그림 28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1077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모서리가 둥근 직사각형 29"/>
          <p:cNvSpPr/>
          <p:nvPr/>
        </p:nvSpPr>
        <p:spPr bwMode="auto">
          <a:xfrm>
            <a:off x="653796" y="4000504"/>
            <a:ext cx="8072494" cy="2786058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36760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Information Disclosure</a:t>
            </a:r>
            <a:endParaRPr lang="ko-KR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9057" y="857232"/>
            <a:ext cx="8286779" cy="3606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dk1"/>
                </a:solidFill>
              </a:rPr>
              <a:t>Progress Report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6" name="그림 28" descr="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1077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32"/>
          <p:cNvGrpSpPr/>
          <p:nvPr/>
        </p:nvGrpSpPr>
        <p:grpSpPr>
          <a:xfrm>
            <a:off x="447675" y="1290663"/>
            <a:ext cx="8248650" cy="5424485"/>
            <a:chOff x="447675" y="1290663"/>
            <a:chExt cx="8248650" cy="542448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675" y="1290663"/>
              <a:ext cx="8248650" cy="54244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 bwMode="auto">
            <a:xfrm>
              <a:off x="604130" y="1632164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Tender Notice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599366" y="2807830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Awarding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610252" y="3950838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Contracting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621138" y="5143512"/>
              <a:ext cx="2093474" cy="2578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Upfront Payment Request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21138" y="6149766"/>
              <a:ext cx="1379094" cy="2796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Upfront Payment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1833418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Purchase #</a:t>
              </a:r>
              <a:endParaRPr lang="ko-KR" altLang="en-US" sz="1000" dirty="0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2928926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#</a:t>
              </a:r>
              <a:endParaRPr lang="ko-KR" altLang="en-US" sz="1000" dirty="0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108548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Name</a:t>
              </a:r>
              <a:endParaRPr lang="ko-KR" altLang="en-US" sz="1000" dirty="0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5286380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Date</a:t>
              </a:r>
              <a:endParaRPr lang="ko-KR" altLang="en-US" sz="1000" dirty="0"/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6372792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Compt. Type</a:t>
              </a:r>
              <a:endParaRPr lang="ko-KR" altLang="en-US" sz="1000" dirty="0"/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7477020" y="1928802"/>
              <a:ext cx="66688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Contr.</a:t>
              </a:r>
            </a:p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Official</a:t>
              </a:r>
              <a:endParaRPr lang="ko-KR" altLang="en-US" sz="1000" dirty="0"/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1835584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Purchase #</a:t>
              </a:r>
              <a:endParaRPr lang="ko-KR" altLang="en-US" sz="1000" dirty="0"/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2967706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Procuring Entity</a:t>
              </a:r>
              <a:endParaRPr lang="ko-KR" altLang="en-US" sz="1000" dirty="0"/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4085418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Bid Opening</a:t>
              </a:r>
              <a:endParaRPr lang="ko-KR" altLang="en-US" sz="1000" dirty="0"/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5245434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Nominee</a:t>
              </a:r>
              <a:endParaRPr lang="ko-KR" altLang="en-US" sz="1000" dirty="0"/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6405450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Price</a:t>
              </a:r>
              <a:endParaRPr lang="ko-KR" altLang="en-US" sz="1000" dirty="0"/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7477020" y="3110590"/>
              <a:ext cx="738318" cy="175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Award</a:t>
              </a:r>
              <a:endParaRPr lang="ko-KR" altLang="en-US" sz="1000" dirty="0"/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1571604" y="4264484"/>
              <a:ext cx="642942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Contr. #</a:t>
              </a:r>
              <a:endParaRPr lang="ko-KR" altLang="en-US" sz="900" dirty="0"/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2313878" y="4264484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Purchase #</a:t>
              </a:r>
              <a:endParaRPr lang="ko-KR" altLang="en-US" sz="900" dirty="0"/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3182020" y="4275370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Contractor</a:t>
              </a:r>
              <a:endParaRPr lang="ko-KR" altLang="en-US" sz="900" dirty="0"/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4012072" y="4275370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Price</a:t>
              </a:r>
              <a:endParaRPr lang="ko-KR" altLang="en-US" sz="900" dirty="0"/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4861176" y="4269248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Item</a:t>
              </a:r>
              <a:endParaRPr lang="ko-KR" altLang="en-US" sz="900" dirty="0"/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5715008" y="4264484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Date</a:t>
              </a:r>
              <a:endParaRPr lang="ko-KR" altLang="en-US" sz="900" dirty="0"/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6292634" y="4253598"/>
              <a:ext cx="1214446" cy="2469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Process time (days)</a:t>
              </a:r>
            </a:p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Standard / Actual</a:t>
              </a:r>
              <a:endParaRPr lang="ko-KR" altLang="en-US" sz="900" dirty="0"/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7457414" y="4253598"/>
              <a:ext cx="686486" cy="2360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Contr. Official</a:t>
              </a:r>
              <a:endParaRPr lang="ko-KR" altLang="en-US" sz="900" dirty="0"/>
            </a:p>
          </p:txBody>
        </p:sp>
      </p:grpSp>
      <p:sp>
        <p:nvSpPr>
          <p:cNvPr id="34" name="모서리가 둥근 직사각형 33"/>
          <p:cNvSpPr/>
          <p:nvPr/>
        </p:nvSpPr>
        <p:spPr bwMode="auto">
          <a:xfrm>
            <a:off x="6357950" y="4165152"/>
            <a:ext cx="1153894" cy="785818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직사각형 91"/>
          <p:cNvSpPr/>
          <p:nvPr/>
        </p:nvSpPr>
        <p:spPr>
          <a:xfrm>
            <a:off x="5076056" y="2066296"/>
            <a:ext cx="3798018" cy="4659864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55000"/>
                </a:schemeClr>
              </a:gs>
              <a:gs pos="0">
                <a:schemeClr val="bg1"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38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모서리가 둥근 직사각형 92"/>
          <p:cNvSpPr/>
          <p:nvPr/>
        </p:nvSpPr>
        <p:spPr bwMode="auto">
          <a:xfrm>
            <a:off x="5060549" y="1666876"/>
            <a:ext cx="3831928" cy="420019"/>
          </a:xfrm>
          <a:prstGeom prst="roundRect">
            <a:avLst>
              <a:gd name="adj" fmla="val 6774"/>
            </a:avLst>
          </a:prstGeom>
          <a:gradFill flip="none" rotWithShape="1">
            <a:gsLst>
              <a:gs pos="0">
                <a:srgbClr val="90B7DE">
                  <a:lumMod val="80000"/>
                </a:srgbClr>
              </a:gs>
              <a:gs pos="90000">
                <a:srgbClr val="3D74B1"/>
              </a:gs>
              <a:gs pos="100000">
                <a:srgbClr val="7CA2C8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ysClr val="window" lastClr="FFFFFF">
                <a:lumMod val="85000"/>
              </a:sysClr>
            </a:contourClr>
          </a:sp3d>
        </p:spPr>
        <p:txBody>
          <a:bodyPr rtlCol="0" anchor="ctr">
            <a:sp3d>
              <a:bevelT w="1270"/>
              <a:contourClr>
                <a:srgbClr val="386AA2"/>
              </a:contourClr>
            </a:sp3d>
          </a:bodyPr>
          <a:lstStyle/>
          <a:p>
            <a:pPr algn="ctr">
              <a:lnSpc>
                <a:spcPts val="2000"/>
              </a:lnSpc>
              <a:buClr>
                <a:prstClr val="black">
                  <a:lumMod val="85000"/>
                  <a:lumOff val="15000"/>
                </a:prstClr>
              </a:buClr>
              <a:buSzPct val="65000"/>
            </a:pPr>
            <a:r>
              <a:rPr lang="en-US" altLang="ko-KR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Transaction Cost </a:t>
            </a:r>
            <a:r>
              <a:rPr lang="en-US" altLang="ko-KR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Saving</a:t>
            </a:r>
            <a:endParaRPr lang="en-US" altLang="ko-KR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8693" y="2881313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80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$ </a:t>
            </a:r>
            <a:r>
              <a:rPr lang="en-US" altLang="ko-KR" b="1" spc="-80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6.6 B</a:t>
            </a:r>
            <a:endParaRPr lang="en-US" altLang="ko-KR" b="1" spc="-80" dirty="0"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5357036" y="5869065"/>
            <a:ext cx="3329764" cy="440255"/>
          </a:xfrm>
          <a:prstGeom prst="roundRect">
            <a:avLst>
              <a:gd name="adj" fmla="val 6111"/>
            </a:avLst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63500" dist="25400" dir="2700000" algn="tl" rotWithShape="0">
              <a:prstClr val="black">
                <a:alpha val="42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Calibri" pitchFamily="34" charset="0"/>
              <a:ea typeface="돋움" pitchFamily="50" charset="-127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52986" y="5929535"/>
            <a:ext cx="122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Public Sector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24169" y="5929535"/>
            <a:ext cx="128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Private Sector</a:t>
            </a:r>
          </a:p>
        </p:txBody>
      </p:sp>
      <p:grpSp>
        <p:nvGrpSpPr>
          <p:cNvPr id="5" name="그룹 79"/>
          <p:cNvGrpSpPr/>
          <p:nvPr/>
        </p:nvGrpSpPr>
        <p:grpSpPr>
          <a:xfrm>
            <a:off x="6715140" y="2285992"/>
            <a:ext cx="1993364" cy="642942"/>
            <a:chOff x="5580112" y="2828910"/>
            <a:chExt cx="1993364" cy="6429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4" name="이등변 삼각형 83"/>
            <p:cNvSpPr/>
            <p:nvPr/>
          </p:nvSpPr>
          <p:spPr bwMode="auto">
            <a:xfrm rot="10800000">
              <a:off x="6465980" y="3371800"/>
              <a:ext cx="185702" cy="100052"/>
            </a:xfrm>
            <a:prstGeom prst="triangle">
              <a:avLst/>
            </a:prstGeom>
            <a:solidFill>
              <a:srgbClr val="D05E00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80112" y="2828910"/>
              <a:ext cx="1993364" cy="528082"/>
            </a:xfrm>
            <a:prstGeom prst="roundRect">
              <a:avLst>
                <a:gd name="adj" fmla="val 10895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6">
                  <a:lumMod val="75000"/>
                </a:schemeClr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lnSpc>
                  <a:spcPts val="1400"/>
                </a:lnSpc>
                <a:spcBef>
                  <a:spcPct val="50000"/>
                </a:spcBef>
                <a:buSzPct val="65000"/>
                <a:defRPr sz="200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eaLnBrk="0" latinLnBrk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ko-KR" sz="1400" b="1" spc="-1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- Reduced visits</a:t>
              </a:r>
            </a:p>
            <a:p>
              <a:pPr eaLnBrk="0" latinLnBrk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ko-KR" sz="1400" b="1" spc="-1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- Reduced labor costs</a:t>
              </a:r>
            </a:p>
          </p:txBody>
        </p:sp>
      </p:grpSp>
      <p:grpSp>
        <p:nvGrpSpPr>
          <p:cNvPr id="6" name="그룹 89"/>
          <p:cNvGrpSpPr/>
          <p:nvPr/>
        </p:nvGrpSpPr>
        <p:grpSpPr>
          <a:xfrm>
            <a:off x="5364088" y="4204590"/>
            <a:ext cx="1872208" cy="632171"/>
            <a:chOff x="5644500" y="4464430"/>
            <a:chExt cx="2016224" cy="6321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0" name="이등변 삼각형 99"/>
            <p:cNvSpPr/>
            <p:nvPr/>
          </p:nvSpPr>
          <p:spPr bwMode="auto">
            <a:xfrm rot="10800000">
              <a:off x="6431617" y="4947545"/>
              <a:ext cx="188047" cy="14905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44500" y="4464430"/>
              <a:ext cx="2016224" cy="529200"/>
            </a:xfrm>
            <a:prstGeom prst="roundRect">
              <a:avLst>
                <a:gd name="adj" fmla="val 10907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0070C0"/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 eaLnBrk="0" latinLnBrk="0" hangingPunct="0">
                <a:lnSpc>
                  <a:spcPct val="100000"/>
                </a:lnSpc>
                <a:spcBef>
                  <a:spcPts val="0"/>
                </a:spcBef>
                <a:buSzPct val="65000"/>
                <a:defRPr sz="1400" b="1" spc="-10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ko-KR" dirty="0"/>
                <a:t>- Reduced lead-time</a:t>
              </a:r>
            </a:p>
            <a:p>
              <a:r>
                <a:rPr lang="en-US" altLang="ko-KR" dirty="0"/>
                <a:t>- Streamlined Process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876449" y="47882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spc="-1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$ </a:t>
            </a:r>
            <a:r>
              <a:rPr lang="en-US" altLang="ko-KR" b="1" spc="-1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1.4 B</a:t>
            </a:r>
            <a:endParaRPr lang="en-US" altLang="ko-KR" b="1" spc="-1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805143" y="5107434"/>
            <a:ext cx="887881" cy="770182"/>
            <a:chOff x="5805143" y="5107434"/>
            <a:chExt cx="887881" cy="770182"/>
          </a:xfrm>
        </p:grpSpPr>
        <p:pic>
          <p:nvPicPr>
            <p:cNvPr id="44" name="그림 43" descr="stackofmoney25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5143" y="5373216"/>
              <a:ext cx="887881" cy="504400"/>
            </a:xfrm>
            <a:prstGeom prst="rect">
              <a:avLst/>
            </a:prstGeom>
            <a:effectLst>
              <a:outerShdw blurRad="38100" dist="25400" dir="5400000" algn="t" rotWithShape="0">
                <a:prstClr val="black">
                  <a:alpha val="51000"/>
                </a:prstClr>
              </a:outerShdw>
            </a:effectLst>
          </p:spPr>
        </p:pic>
        <p:pic>
          <p:nvPicPr>
            <p:cNvPr id="45" name="그림 44" descr="stackofmoney25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5143" y="5107434"/>
              <a:ext cx="887881" cy="504400"/>
            </a:xfrm>
            <a:prstGeom prst="rect">
              <a:avLst/>
            </a:prstGeom>
          </p:spPr>
        </p:pic>
      </p:grpSp>
      <p:grpSp>
        <p:nvGrpSpPr>
          <p:cNvPr id="89" name="그룹 88"/>
          <p:cNvGrpSpPr/>
          <p:nvPr/>
        </p:nvGrpSpPr>
        <p:grpSpPr>
          <a:xfrm>
            <a:off x="7380312" y="3201194"/>
            <a:ext cx="887881" cy="2676422"/>
            <a:chOff x="7340851" y="3201194"/>
            <a:chExt cx="887881" cy="2676422"/>
          </a:xfrm>
        </p:grpSpPr>
        <p:grpSp>
          <p:nvGrpSpPr>
            <p:cNvPr id="56" name="그룹 55"/>
            <p:cNvGrpSpPr/>
            <p:nvPr/>
          </p:nvGrpSpPr>
          <p:grpSpPr>
            <a:xfrm>
              <a:off x="7340851" y="5107434"/>
              <a:ext cx="887881" cy="770182"/>
              <a:chOff x="5805143" y="5107434"/>
              <a:chExt cx="887881" cy="770182"/>
            </a:xfrm>
          </p:grpSpPr>
          <p:pic>
            <p:nvPicPr>
              <p:cNvPr id="60" name="그림 59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  <a:effectLst>
                <a:outerShdw blurRad="38100" dist="25400" dir="5400000" algn="t" rotWithShape="0">
                  <a:prstClr val="black">
                    <a:alpha val="51000"/>
                  </a:prstClr>
                </a:outerShdw>
              </a:effectLst>
            </p:spPr>
          </p:pic>
          <p:pic>
            <p:nvPicPr>
              <p:cNvPr id="61" name="그림 60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63" name="그룹 62"/>
            <p:cNvGrpSpPr/>
            <p:nvPr/>
          </p:nvGrpSpPr>
          <p:grpSpPr>
            <a:xfrm>
              <a:off x="7340851" y="4562376"/>
              <a:ext cx="887881" cy="770182"/>
              <a:chOff x="5805143" y="5107434"/>
              <a:chExt cx="887881" cy="770182"/>
            </a:xfrm>
          </p:grpSpPr>
          <p:pic>
            <p:nvPicPr>
              <p:cNvPr id="64" name="그림 63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69" name="그림 68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80" name="그룹 79"/>
            <p:cNvGrpSpPr/>
            <p:nvPr/>
          </p:nvGrpSpPr>
          <p:grpSpPr>
            <a:xfrm>
              <a:off x="7340851" y="4016276"/>
              <a:ext cx="887881" cy="770182"/>
              <a:chOff x="5805143" y="5107434"/>
              <a:chExt cx="887881" cy="770182"/>
            </a:xfrm>
          </p:grpSpPr>
          <p:pic>
            <p:nvPicPr>
              <p:cNvPr id="81" name="그림 80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82" name="그림 81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</p:grpSp>
        <p:grpSp>
          <p:nvGrpSpPr>
            <p:cNvPr id="83" name="그룹 82"/>
            <p:cNvGrpSpPr/>
            <p:nvPr/>
          </p:nvGrpSpPr>
          <p:grpSpPr>
            <a:xfrm>
              <a:off x="7340851" y="3201194"/>
              <a:ext cx="887881" cy="1045514"/>
              <a:chOff x="5805143" y="4832102"/>
              <a:chExt cx="887881" cy="1045514"/>
            </a:xfrm>
          </p:grpSpPr>
          <p:pic>
            <p:nvPicPr>
              <p:cNvPr id="86" name="그림 85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373216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87" name="그림 86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5107434"/>
                <a:ext cx="887881" cy="504400"/>
              </a:xfrm>
              <a:prstGeom prst="rect">
                <a:avLst/>
              </a:prstGeom>
            </p:spPr>
          </p:pic>
          <p:pic>
            <p:nvPicPr>
              <p:cNvPr id="88" name="그림 87" descr="stackofmoney25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05143" y="4832102"/>
                <a:ext cx="887881" cy="504400"/>
              </a:xfrm>
              <a:prstGeom prst="rect">
                <a:avLst/>
              </a:prstGeom>
            </p:spPr>
          </p:pic>
        </p:grpSp>
      </p:grpSp>
      <p:grpSp>
        <p:nvGrpSpPr>
          <p:cNvPr id="70" name="그룹 69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71" name="모서리가 둥근 직사각형 70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Saving of Transaction Costs via KONEPS 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직사각형 78"/>
          <p:cNvSpPr/>
          <p:nvPr/>
        </p:nvSpPr>
        <p:spPr>
          <a:xfrm>
            <a:off x="428595" y="1572219"/>
            <a:ext cx="45034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6"/>
              </a:buBlip>
              <a:defRPr/>
            </a:pP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Cost saving : </a:t>
            </a:r>
            <a:r>
              <a:rPr lang="en-US" altLang="ko-KR" sz="2000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</a:t>
            </a:r>
            <a:r>
              <a:rPr lang="en-US" altLang="ko-KR" sz="2000" b="1" spc="-60" dirty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en-US" altLang="ko-KR" sz="2000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 </a:t>
            </a:r>
            <a:r>
              <a:rPr lang="en-US" altLang="ko-KR" sz="2000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 year </a:t>
            </a:r>
          </a:p>
          <a:p>
            <a:pPr marL="203200" indent="-203200">
              <a:buSzPct val="100000"/>
              <a:buBlip>
                <a:blip r:embed="rId6"/>
              </a:buBlip>
              <a:defRPr/>
            </a:pPr>
            <a:endParaRPr lang="en-US" altLang="ko-KR" sz="800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Private Sector : </a:t>
            </a:r>
            <a:r>
              <a:rPr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6.6 </a:t>
            </a:r>
            <a:r>
              <a:rPr lang="en-US" altLang="ko-KR" b="1" spc="-60" dirty="0" smtClean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altLang="ko-KR" sz="1600" b="1" spc="-60" dirty="0">
              <a:gradFill>
                <a:gsLst>
                  <a:gs pos="2000">
                    <a:schemeClr val="accent6">
                      <a:lumMod val="56000"/>
                    </a:schemeClr>
                  </a:gs>
                  <a:gs pos="39000">
                    <a:schemeClr val="accent6">
                      <a:lumMod val="75000"/>
                    </a:schemeClr>
                  </a:gs>
                  <a:gs pos="100000">
                    <a:srgbClr val="DC6706">
                      <a:lumMod val="71000"/>
                    </a:srgb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Public Sector : </a:t>
            </a:r>
            <a:r>
              <a:rPr lang="en-US" altLang="ko-KR" b="1" spc="-60" dirty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USD 1.4 </a:t>
            </a:r>
            <a:r>
              <a:rPr lang="en-US" altLang="ko-KR" b="1" spc="-60" dirty="0" smtClean="0">
                <a:gradFill>
                  <a:gsLst>
                    <a:gs pos="2000">
                      <a:schemeClr val="accent6">
                        <a:lumMod val="56000"/>
                      </a:schemeClr>
                    </a:gs>
                    <a:gs pos="39000">
                      <a:schemeClr val="accent6">
                        <a:lumMod val="75000"/>
                      </a:schemeClr>
                    </a:gs>
                    <a:gs pos="100000">
                      <a:srgbClr val="DC6706">
                        <a:lumMod val="71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altLang="ko-KR" sz="2000" b="1" spc="-15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28595" y="3119079"/>
            <a:ext cx="450344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Increased </a:t>
            </a: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efficiency</a:t>
            </a:r>
          </a:p>
          <a:p>
            <a:pPr marL="203200" indent="-203200">
              <a:buSzPct val="100000"/>
              <a:buBlip>
                <a:blip r:embed="rId6"/>
              </a:buBlip>
              <a:defRPr/>
            </a:pPr>
            <a:endParaRPr lang="en-US" altLang="ko-KR" sz="800" b="1" spc="-7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Receiving bids, validating related docs. 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selecting the winning </a:t>
            </a: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bid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Reduction of 7.8 million pages of paper documents per year</a:t>
            </a:r>
          </a:p>
          <a:p>
            <a:pPr marL="222250" indent="227013">
              <a:spcAft>
                <a:spcPts val="600"/>
              </a:spcAft>
              <a:buSzPct val="100000"/>
              <a:defRPr/>
            </a:pPr>
            <a:endParaRPr lang="en-US" altLang="ko-KR" b="1" spc="-8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6727"/>
              </p:ext>
            </p:extLst>
          </p:nvPr>
        </p:nvGraphicFramePr>
        <p:xfrm>
          <a:off x="937312" y="4330394"/>
          <a:ext cx="3920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220"/>
                <a:gridCol w="196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Before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over 30 </a:t>
                      </a:r>
                      <a:r>
                        <a:rPr lang="en-US" altLang="ko-KR" sz="1800" b="1" spc="-60" dirty="0" err="1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endParaRPr lang="en-US" altLang="ko-KR" sz="1800" b="1" spc="-60" dirty="0" smtClean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After</a:t>
                      </a: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spc="-6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less than 30</a:t>
                      </a:r>
                      <a:r>
                        <a:rPr lang="en-US" altLang="ko-KR" sz="1800" b="1" spc="-60" baseline="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spc="-60" baseline="0" dirty="0" err="1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mins</a:t>
                      </a:r>
                      <a:r>
                        <a:rPr lang="en-US" altLang="ko-KR" sz="1800" b="1" spc="-60" baseline="0" dirty="0" smtClean="0">
                          <a:gradFill>
                            <a:gsLst>
                              <a:gs pos="2000">
                                <a:srgbClr val="FFC000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altLang="ko-KR" sz="1800" b="1" spc="-60" dirty="0" smtClean="0">
                        <a:gradFill>
                          <a:gsLst>
                            <a:gs pos="2000">
                              <a:srgbClr val="FFC000"/>
                            </a:gs>
                            <a:gs pos="100000">
                              <a:srgbClr val="FFFF00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136079" y="82550"/>
            <a:ext cx="3919663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Effect </a:t>
            </a:r>
            <a:r>
              <a:rPr lang="en-US" altLang="ko-KR" dirty="0"/>
              <a:t>of e-Procurement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5604" y="82550"/>
            <a:ext cx="2215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Way Forward</a:t>
            </a:r>
            <a:endParaRPr lang="ko-KR" altLang="en-US" sz="2800" b="1" spc="-150" dirty="0" smtClean="0"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#39_내용"/>
          <p:cNvPicPr>
            <a:picLocks noChangeAspect="1" noChangeArrowheads="1"/>
          </p:cNvPicPr>
          <p:nvPr/>
        </p:nvPicPr>
        <p:blipFill>
          <a:blip r:embed="rId3" cstate="print"/>
          <a:srcRect l="24791" t="21713" r="24254" b="56435"/>
          <a:stretch>
            <a:fillRect/>
          </a:stretch>
        </p:blipFill>
        <p:spPr bwMode="auto">
          <a:xfrm>
            <a:off x="2266950" y="1357298"/>
            <a:ext cx="4659313" cy="171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99700" y="876488"/>
            <a:ext cx="635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e-GP : the Next Generation</a:t>
            </a:r>
            <a:endParaRPr lang="ko-KR" alt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1086052" y="2504335"/>
            <a:ext cx="1756472" cy="1753609"/>
          </a:xfrm>
          <a:prstGeom prst="ellipse">
            <a:avLst/>
          </a:prstGeom>
          <a:solidFill>
            <a:srgbClr val="0070C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100" b="1" spc="-150" dirty="0" smtClean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rPr>
              <a:t>e-Bidding</a:t>
            </a:r>
            <a:endParaRPr lang="ko-KR" altLang="en-US" sz="2100" b="1" spc="-15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150896" y="2583470"/>
            <a:ext cx="1619964" cy="1617324"/>
          </a:xfrm>
          <a:prstGeom prst="ellipse">
            <a:avLst/>
          </a:prstGeom>
          <a:solidFill>
            <a:srgbClr val="008FFA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buSzPct val="65000"/>
            </a:pPr>
            <a:endParaRPr lang="ko-KR" altLang="en-US" sz="2100" b="1" spc="-15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1027996" y="2403236"/>
            <a:ext cx="1756472" cy="1898250"/>
          </a:xfrm>
          <a:prstGeom prst="ellipse">
            <a:avLst/>
          </a:prstGeom>
          <a:noFill/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100" b="1" spc="-1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돋움" pitchFamily="50" charset="-127"/>
                <a:cs typeface="Arial" charset="0"/>
              </a:rPr>
              <a:t>Business </a:t>
            </a:r>
          </a:p>
          <a:p>
            <a:pPr algn="ctr">
              <a:buSzPct val="65000"/>
            </a:pPr>
            <a:r>
              <a:rPr lang="en-US" altLang="ko-KR" sz="2100" b="1" spc="-1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돋움" pitchFamily="50" charset="-127"/>
                <a:cs typeface="Arial" charset="0"/>
              </a:rPr>
              <a:t>Intelligence</a:t>
            </a:r>
            <a:endParaRPr lang="ko-KR" altLang="en-US" sz="2100" b="1" spc="-17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3686002" y="2473542"/>
            <a:ext cx="1771150" cy="1773652"/>
          </a:xfrm>
          <a:prstGeom prst="ellipse">
            <a:avLst/>
          </a:prstGeom>
          <a:solidFill>
            <a:srgbClr val="68AE22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100" b="1" spc="-150" dirty="0" smtClean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rPr>
              <a:t>e-Ordering</a:t>
            </a:r>
            <a:endParaRPr lang="ko-KR" altLang="en-US" sz="2100" b="1" spc="-15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3751437" y="2539170"/>
            <a:ext cx="1634441" cy="1636750"/>
          </a:xfrm>
          <a:prstGeom prst="ellipse">
            <a:avLst/>
          </a:prstGeom>
          <a:solidFill>
            <a:srgbClr val="7DD129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buSzPct val="65000"/>
            </a:pPr>
            <a:endParaRPr lang="ko-KR" altLang="en-US" sz="2100" b="1" spc="-15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3686002" y="2473542"/>
            <a:ext cx="1771150" cy="1773652"/>
          </a:xfrm>
          <a:prstGeom prst="ellipse">
            <a:avLst/>
          </a:prstGeom>
          <a:noFill/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1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돋움" pitchFamily="50" charset="-127"/>
                <a:cs typeface="Arial" charset="0"/>
              </a:rPr>
              <a:t>Consolidated</a:t>
            </a:r>
          </a:p>
          <a:p>
            <a:pPr algn="ctr">
              <a:buSzPct val="65000"/>
            </a:pPr>
            <a:r>
              <a:rPr lang="en-US" altLang="ko-KR" sz="21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돋움" pitchFamily="50" charset="-127"/>
                <a:cs typeface="Arial" charset="0"/>
              </a:rPr>
              <a:t>GP Data</a:t>
            </a:r>
            <a:endParaRPr lang="ko-KR" altLang="en-US" sz="2100" b="1" spc="-15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6328923" y="2456764"/>
            <a:ext cx="1771436" cy="1801597"/>
          </a:xfrm>
          <a:prstGeom prst="ellipse">
            <a:avLst/>
          </a:prstGeom>
          <a:solidFill>
            <a:srgbClr val="FF9A4F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endParaRPr lang="ko-KR" altLang="en-US" sz="2100" b="1" spc="-15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7" name="타원 26"/>
          <p:cNvSpPr/>
          <p:nvPr/>
        </p:nvSpPr>
        <p:spPr bwMode="auto">
          <a:xfrm>
            <a:off x="6400361" y="2513687"/>
            <a:ext cx="1628559" cy="1666599"/>
          </a:xfrm>
          <a:prstGeom prst="ellipse">
            <a:avLst/>
          </a:prstGeom>
          <a:solidFill>
            <a:srgbClr val="EA640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1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돋움" pitchFamily="50" charset="-127"/>
                <a:cs typeface="Arial" charset="0"/>
              </a:rPr>
              <a:t>Subcontract</a:t>
            </a:r>
          </a:p>
          <a:p>
            <a:pPr algn="ctr">
              <a:buSzPct val="65000"/>
            </a:pPr>
            <a:r>
              <a:rPr lang="en-US" altLang="ko-KR" sz="21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돋움" pitchFamily="50" charset="-127"/>
                <a:cs typeface="Arial" charset="0"/>
              </a:rPr>
              <a:t>Mgt. System</a:t>
            </a:r>
            <a:endParaRPr lang="ko-KR" altLang="en-US" sz="2100" b="1" spc="-15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grpSp>
        <p:nvGrpSpPr>
          <p:cNvPr id="4" name="그룹 30"/>
          <p:cNvGrpSpPr/>
          <p:nvPr/>
        </p:nvGrpSpPr>
        <p:grpSpPr>
          <a:xfrm>
            <a:off x="700966" y="4374473"/>
            <a:ext cx="2532151" cy="2000264"/>
            <a:chOff x="539651" y="2034557"/>
            <a:chExt cx="8064698" cy="4672536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539651" y="2105025"/>
              <a:ext cx="8064698" cy="4562475"/>
            </a:xfrm>
            <a:prstGeom prst="roundRect">
              <a:avLst>
                <a:gd name="adj" fmla="val 959"/>
              </a:avLst>
            </a:prstGeom>
            <a:solidFill>
              <a:schemeClr val="bg1">
                <a:lumMod val="85000"/>
                <a:alpha val="80000"/>
              </a:schemeClr>
            </a:solidFill>
            <a:ln w="63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9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685800" y="2034557"/>
              <a:ext cx="7772400" cy="799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9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 flipV="1">
              <a:off x="685800" y="6661374"/>
              <a:ext cx="7772400" cy="457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9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grpSp>
        <p:nvGrpSpPr>
          <p:cNvPr id="6" name="그룹 43"/>
          <p:cNvGrpSpPr/>
          <p:nvPr/>
        </p:nvGrpSpPr>
        <p:grpSpPr>
          <a:xfrm>
            <a:off x="3353629" y="4374472"/>
            <a:ext cx="2532151" cy="2000264"/>
            <a:chOff x="539651" y="2034557"/>
            <a:chExt cx="8064698" cy="4672536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539651" y="2105025"/>
              <a:ext cx="8064698" cy="4562475"/>
            </a:xfrm>
            <a:prstGeom prst="roundRect">
              <a:avLst>
                <a:gd name="adj" fmla="val 959"/>
              </a:avLst>
            </a:prstGeom>
            <a:solidFill>
              <a:schemeClr val="bg1">
                <a:lumMod val="85000"/>
                <a:alpha val="80000"/>
              </a:schemeClr>
            </a:solidFill>
            <a:ln w="63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9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685800" y="2034557"/>
              <a:ext cx="7772400" cy="799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9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 flipV="1">
              <a:off x="685800" y="6661374"/>
              <a:ext cx="7772400" cy="457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9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grpSp>
        <p:nvGrpSpPr>
          <p:cNvPr id="7" name="그룹 47"/>
          <p:cNvGrpSpPr/>
          <p:nvPr/>
        </p:nvGrpSpPr>
        <p:grpSpPr>
          <a:xfrm>
            <a:off x="6025863" y="4374472"/>
            <a:ext cx="2532151" cy="2000264"/>
            <a:chOff x="539651" y="2034557"/>
            <a:chExt cx="8064698" cy="4672536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539651" y="2105025"/>
              <a:ext cx="8064698" cy="4562475"/>
            </a:xfrm>
            <a:prstGeom prst="roundRect">
              <a:avLst>
                <a:gd name="adj" fmla="val 959"/>
              </a:avLst>
            </a:prstGeom>
            <a:solidFill>
              <a:schemeClr val="bg1">
                <a:lumMod val="85000"/>
                <a:alpha val="80000"/>
              </a:schemeClr>
            </a:solidFill>
            <a:ln w="63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9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685800" y="2034557"/>
              <a:ext cx="7772400" cy="799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9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 flipV="1">
              <a:off x="685800" y="6661374"/>
              <a:ext cx="7772400" cy="457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9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</p:grpSp>
      <p:pic>
        <p:nvPicPr>
          <p:cNvPr id="52" name="그림 51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964" y="4570876"/>
            <a:ext cx="105156" cy="10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그림 54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2504" y="4643446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870606" y="4427490"/>
            <a:ext cx="20850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Platform shared with private sector</a:t>
            </a:r>
            <a:endParaRPr lang="en-US" altLang="ko-KR" sz="1900" b="1" spc="-50" dirty="0" smtClean="0">
              <a:solidFill>
                <a:srgbClr val="06418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2" name="그림 61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756" y="4573135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547530" y="4426983"/>
            <a:ext cx="208508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Consolidated public sector procurement data</a:t>
            </a:r>
          </a:p>
          <a:p>
            <a:pPr marL="130175" indent="-130175">
              <a:defRPr/>
            </a:pPr>
            <a:r>
              <a:rPr lang="en-US" altLang="ko-KR" sz="24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- </a:t>
            </a:r>
            <a:r>
              <a:rPr lang="en-US" altLang="ko-KR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Value-added data for policy makers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213942" y="4500571"/>
            <a:ext cx="221571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Better Monitoring on Subcontracting</a:t>
            </a:r>
          </a:p>
          <a:p>
            <a:pPr marL="115888" indent="-115888">
              <a:buFontTx/>
              <a:buChar char="-"/>
              <a:defRPr/>
            </a:pPr>
            <a:r>
              <a:rPr lang="en-US" altLang="ko-KR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Register subcontracts</a:t>
            </a:r>
          </a:p>
          <a:p>
            <a:pPr marL="115888" indent="-115888">
              <a:buFontTx/>
              <a:buChar char="-"/>
              <a:defRPr/>
            </a:pPr>
            <a:r>
              <a:rPr lang="en-US" altLang="ko-KR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Pay directly to subcontractors</a:t>
            </a:r>
          </a:p>
          <a:p>
            <a:pPr marL="115888" indent="-115888">
              <a:buFontTx/>
              <a:buChar char="-"/>
              <a:defRPr/>
            </a:pPr>
            <a:r>
              <a:rPr lang="en-US" altLang="ko-KR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Issue certificates</a:t>
            </a:r>
          </a:p>
          <a:p>
            <a:pPr marL="115888" indent="-115888">
              <a:buFontTx/>
              <a:buChar char="-"/>
              <a:defRPr/>
            </a:pPr>
            <a:endParaRPr lang="en-US" altLang="ko-KR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1900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altLang="ko-KR" sz="1900" spc="-50" dirty="0" smtClean="0">
              <a:solidFill>
                <a:srgbClr val="06418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6" name="그림 65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96" y="5279382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872870" y="5133230"/>
            <a:ext cx="2413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spc="-5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Open API </a:t>
            </a:r>
          </a:p>
          <a:p>
            <a:pPr marL="115888" indent="-115888">
              <a:defRPr/>
            </a:pPr>
            <a:r>
              <a:rPr lang="en-US" altLang="ko-KR" sz="1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- </a:t>
            </a:r>
            <a:r>
              <a:rPr lang="en-US" altLang="ko-KR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Value-added data for businesses</a:t>
            </a:r>
            <a:endParaRPr lang="en-US" altLang="ko-KR" sz="19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441601" y="4925809"/>
            <a:ext cx="8451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3"/>
              </a:buBlip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Centralized procurement through PPS (2013) : USD 37.9 B </a:t>
            </a:r>
          </a:p>
          <a:p>
            <a:pPr marL="203200" indent="-203200">
              <a:buSzPct val="100000"/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- </a:t>
            </a:r>
            <a:r>
              <a:rPr lang="en-US" altLang="ko-KR" b="1" spc="-60" dirty="0" smtClean="0">
                <a:gradFill>
                  <a:gsLst>
                    <a:gs pos="2000">
                      <a:srgbClr val="C00000"/>
                    </a:gs>
                    <a:gs pos="39000">
                      <a:srgbClr val="C00000">
                        <a:lumMod val="87000"/>
                        <a:lumOff val="13000"/>
                      </a:srgbClr>
                    </a:gs>
                    <a:gs pos="100000">
                      <a:srgbClr val="C00000">
                        <a:lumMod val="78000"/>
                      </a:srgb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33.5%</a:t>
            </a:r>
            <a:r>
              <a:rPr lang="en-US" altLang="ko-KR" b="1" spc="-60" dirty="0" smtClean="0"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Korea’s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procurement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113 B) </a:t>
            </a:r>
            <a:endParaRPr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4" cstate="print"/>
          <a:srcRect l="8854" t="26667" r="11458" b="31666"/>
          <a:stretch>
            <a:fillRect/>
          </a:stretch>
        </p:blipFill>
        <p:spPr bwMode="auto">
          <a:xfrm>
            <a:off x="285720" y="1714488"/>
            <a:ext cx="8500987" cy="27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그룹 7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Korea’s Public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Procurement Process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4596130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Public Procurement in Korea</a:t>
            </a:r>
            <a:endParaRPr lang="ko-KR" altLang="en-US" dirty="0"/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428596" y="5711627"/>
            <a:ext cx="850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3"/>
              </a:buBlip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Transaction via KONEPS : USD 73 B (</a:t>
            </a:r>
            <a:r>
              <a:rPr lang="en-US" altLang="ko-KR" b="1" spc="-60" dirty="0" smtClean="0">
                <a:solidFill>
                  <a:srgbClr val="FF0000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64%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of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Korea’s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procurement</a:t>
            </a:r>
            <a:endParaRPr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972336" y="3243714"/>
            <a:ext cx="1928826" cy="27123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14746" y="327161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PR (optional)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956690" y="2114088"/>
            <a:ext cx="1928826" cy="27123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206128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PR (mandatory)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467544" y="6084004"/>
            <a:ext cx="8501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Font typeface="Wingdings" pitchFamily="2" charset="2"/>
              <a:buChar char="v"/>
              <a:defRPr/>
            </a:pP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However, 100% of tender notices are published through KONEPS</a:t>
            </a:r>
            <a:endParaRPr lang="en-US" altLang="ko-KR" sz="16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\\192.168.1.100\cjicomm\05_Current Project\PM_민경\110718_조달청_국제협력과_\4_산출물\ppt\24_엔딩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005064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23000"/>
              </a:prstClr>
            </a:outerShdw>
            <a:reflection blurRad="6350" stA="23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5400" dirty="0"/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300037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Appendix I</a:t>
            </a:r>
            <a:endParaRPr lang="ko-KR" altLang="en-US" sz="3200" b="1" spc="-150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  <a:latin typeface="Arial" charset="0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 copy"/>
          <p:cNvPicPr>
            <a:picLocks noChangeAspect="1" noChangeArrowheads="1"/>
          </p:cNvPicPr>
          <p:nvPr/>
        </p:nvPicPr>
        <p:blipFill>
          <a:blip r:embed="rId3"/>
          <a:srcRect l="2820" t="13692" r="2307" b="5365"/>
          <a:stretch>
            <a:fillRect/>
          </a:stretch>
        </p:blipFill>
        <p:spPr bwMode="auto">
          <a:xfrm>
            <a:off x="211015" y="847725"/>
            <a:ext cx="86750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3431" y="107950"/>
            <a:ext cx="5434501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900" b="1" dirty="0">
                <a:solidFill>
                  <a:schemeClr val="tx1"/>
                </a:solidFill>
                <a:ea typeface="다음_SemiBold"/>
                <a:cs typeface="다음_SemiBold"/>
              </a:rPr>
              <a:t> </a:t>
            </a:r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Business Process Reengineering</a:t>
            </a: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408843" y="1557339"/>
            <a:ext cx="855051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268288" indent="-268288" latinLnBrk="0">
              <a:lnSpc>
                <a:spcPct val="100000"/>
              </a:lnSpc>
              <a:buSzPct val="120000"/>
              <a:buFontTx/>
              <a:buChar char="•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80% of the total 565 processes in three categories (goods, services, construction works) were revised</a:t>
            </a:r>
          </a:p>
          <a:p>
            <a:pPr marL="268288" indent="-268288" latinLnBrk="0">
              <a:lnSpc>
                <a:spcPct val="100000"/>
              </a:lnSpc>
              <a:buSzPct val="120000"/>
              <a:buFontTx/>
              <a:buChar char="•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152 processes were removed, and over 300 processes were streamlined through integration and digitalization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3496" y="1195389"/>
            <a:ext cx="8411308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atinLnBrk="0">
              <a:lnSpc>
                <a:spcPct val="100000"/>
              </a:lnSpc>
              <a:buClr>
                <a:srgbClr val="05538D"/>
              </a:buClr>
              <a:buSzPct val="80000"/>
              <a:buFont typeface="산돌고딕B"/>
              <a:buNone/>
            </a:pPr>
            <a:r>
              <a:rPr lang="en-US" altLang="ko-KR" sz="1900" b="1" dirty="0">
                <a:solidFill>
                  <a:schemeClr val="bg1"/>
                </a:solidFill>
                <a:ea typeface="다음_SemiBold"/>
                <a:cs typeface="다음_SemiBold"/>
              </a:rPr>
              <a:t>Redesigning Procurement Work Process for Improvement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419100" y="3500439"/>
            <a:ext cx="855052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268288" indent="-268288" latinLnBrk="0">
              <a:lnSpc>
                <a:spcPct val="100000"/>
              </a:lnSpc>
              <a:buSzPct val="120000"/>
              <a:buFontTx/>
              <a:buChar char="•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Foundation for standardized product catalogue system</a:t>
            </a:r>
          </a:p>
          <a:p>
            <a:pPr marL="268288" indent="-268288" latinLnBrk="0">
              <a:lnSpc>
                <a:spcPct val="100000"/>
              </a:lnSpc>
              <a:buSzPct val="120000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    (product classification / identification)</a:t>
            </a:r>
          </a:p>
          <a:p>
            <a:pPr marL="268288" indent="-268288" latinLnBrk="0">
              <a:lnSpc>
                <a:spcPct val="100000"/>
              </a:lnSpc>
              <a:buSzPct val="120000"/>
              <a:buFontTx/>
              <a:buChar char="•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Determining standard e-Document forms</a:t>
            </a:r>
            <a:b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</a:b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(eb-XML based standards with development guidelines)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23496" y="3178176"/>
            <a:ext cx="8411308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atinLnBrk="0">
              <a:lnSpc>
                <a:spcPct val="100000"/>
              </a:lnSpc>
              <a:buClr>
                <a:srgbClr val="05538D"/>
              </a:buClr>
              <a:buSzPct val="80000"/>
              <a:buFont typeface="산돌고딕B"/>
              <a:buNone/>
            </a:pPr>
            <a:r>
              <a:rPr lang="en-US" altLang="ko-KR" sz="1900" b="1" dirty="0">
                <a:solidFill>
                  <a:schemeClr val="bg1"/>
                </a:solidFill>
                <a:ea typeface="다음_SemiBold"/>
                <a:cs typeface="다음_SemiBold"/>
              </a:rPr>
              <a:t>Standardization of e-Document forms and contents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23496" y="5122864"/>
            <a:ext cx="8411308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atinLnBrk="0">
              <a:buClr>
                <a:srgbClr val="05538D"/>
              </a:buClr>
              <a:buSzPct val="80000"/>
            </a:pPr>
            <a:r>
              <a:rPr lang="en-US" altLang="ko-KR" sz="1900" b="1" dirty="0">
                <a:solidFill>
                  <a:schemeClr val="bg1"/>
                </a:solidFill>
                <a:ea typeface="다음_SemiBold"/>
                <a:cs typeface="다음_SemiBold"/>
              </a:rPr>
              <a:t>Revision of Legal and Institutional Basis</a:t>
            </a: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430823" y="5441950"/>
            <a:ext cx="8412774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268288" indent="-268288" latinLnBrk="0">
              <a:lnSpc>
                <a:spcPct val="110000"/>
              </a:lnSpc>
              <a:buSzPct val="120000"/>
              <a:buFontTx/>
              <a:buChar char="•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Provisions for the registration of information and mandatory reporting for </a:t>
            </a:r>
            <a:b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</a:b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e-Procurement services</a:t>
            </a:r>
          </a:p>
          <a:p>
            <a:pPr marL="268288" indent="-268288" latinLnBrk="0">
              <a:lnSpc>
                <a:spcPct val="110000"/>
              </a:lnSpc>
              <a:buSzPct val="120000"/>
              <a:buFontTx/>
              <a:buChar char="•"/>
              <a:defRPr/>
            </a:pPr>
            <a:r>
              <a:rPr lang="en-US" altLang="ko-KR" sz="1800">
                <a:solidFill>
                  <a:schemeClr val="tx1"/>
                </a:solidFill>
                <a:latin typeface="Arial" pitchFamily="34" charset="0"/>
                <a:ea typeface="산돌고딕B"/>
                <a:cs typeface="Arial" pitchFamily="34" charset="0"/>
              </a:rPr>
              <a:t>Revisions for the streamlining of procurement procedures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192.168.1.100\cjicomm\05_Current Project\PM_민경\110718_조달청_국제협력과_\4_산출물\ppt\18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그림 5" descr="07.png"/>
          <p:cNvPicPr>
            <a:picLocks noChangeAspect="1"/>
          </p:cNvPicPr>
          <p:nvPr/>
        </p:nvPicPr>
        <p:blipFill>
          <a:blip r:embed="rId3"/>
          <a:srcRect l="58662" t="34250" r="38188" b="61549"/>
          <a:stretch>
            <a:fillRect/>
          </a:stretch>
        </p:blipFill>
        <p:spPr bwMode="auto">
          <a:xfrm>
            <a:off x="323850" y="8001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549275" y="765175"/>
            <a:ext cx="805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0">
                <a:latin typeface="Arial" charset="0"/>
                <a:ea typeface="맑은 고딕" charset="-127"/>
                <a:cs typeface="Arial" charset="0"/>
              </a:rPr>
              <a:t>Act on Contracts to Which the State is a Party is the statutory law that governs government Procurement, but e-GP is not incorporated in the Act.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276475"/>
            <a:ext cx="3462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000" dirty="0">
                <a:solidFill>
                  <a:schemeClr val="bg1"/>
                </a:solidFill>
                <a:latin typeface="Arial" charset="0"/>
                <a:ea typeface="맑은 고딕" charset="-127"/>
                <a:cs typeface="Arial" charset="0"/>
              </a:rPr>
              <a:t>Act on Contracts to Which the State is a Party</a:t>
            </a:r>
          </a:p>
          <a:p>
            <a:pPr algn="ctr"/>
            <a:r>
              <a:rPr kumimoji="0" lang="en-US" altLang="ko-KR" sz="2000" dirty="0">
                <a:solidFill>
                  <a:schemeClr val="bg1"/>
                </a:solidFill>
                <a:latin typeface="Arial" charset="0"/>
                <a:ea typeface="맑은 고딕" charset="-127"/>
                <a:cs typeface="Arial" charset="0"/>
              </a:rPr>
              <a:t>(State Contract Act)</a:t>
            </a:r>
            <a:endParaRPr kumimoji="0" lang="en-US" altLang="ko-KR" sz="1500" i="1" dirty="0">
              <a:solidFill>
                <a:schemeClr val="bg1"/>
              </a:solidFill>
              <a:latin typeface="Arial" charset="0"/>
              <a:ea typeface="맑은 고딕" charset="-127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71938" y="2301875"/>
            <a:ext cx="47005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0">
                <a:latin typeface="Arial" charset="0"/>
                <a:cs typeface="맑은 고딕" charset="-127"/>
              </a:rPr>
              <a:t>General guideline on bidding and contracting for the central government : method of contracting and awarding</a:t>
            </a:r>
          </a:p>
        </p:txBody>
      </p:sp>
      <p:pic>
        <p:nvPicPr>
          <p:cNvPr id="50188" name="그림 13" descr="개체 copy.png"/>
          <p:cNvPicPr>
            <a:picLocks noChangeAspect="1"/>
          </p:cNvPicPr>
          <p:nvPr/>
        </p:nvPicPr>
        <p:blipFill>
          <a:blip r:embed="rId4"/>
          <a:srcRect l="6688" t="33200" r="90163" b="62601"/>
          <a:stretch>
            <a:fillRect/>
          </a:stretch>
        </p:blipFill>
        <p:spPr bwMode="auto">
          <a:xfrm>
            <a:off x="3881438" y="2328863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그림 14" descr="개체 초록.png"/>
          <p:cNvPicPr>
            <a:picLocks noChangeAspect="1"/>
          </p:cNvPicPr>
          <p:nvPr/>
        </p:nvPicPr>
        <p:blipFill>
          <a:blip r:embed="rId5"/>
          <a:srcRect l="6688" t="36349" r="90163" b="59450"/>
          <a:stretch>
            <a:fillRect/>
          </a:stretch>
        </p:blipFill>
        <p:spPr bwMode="auto">
          <a:xfrm>
            <a:off x="3876675" y="361632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그림 15" descr="개체주황.png"/>
          <p:cNvPicPr>
            <a:picLocks noChangeAspect="1"/>
          </p:cNvPicPr>
          <p:nvPr/>
        </p:nvPicPr>
        <p:blipFill>
          <a:blip r:embed="rId6"/>
          <a:srcRect l="6688" t="39500" r="90163" b="56300"/>
          <a:stretch>
            <a:fillRect/>
          </a:stretch>
        </p:blipFill>
        <p:spPr bwMode="auto">
          <a:xfrm>
            <a:off x="3876675" y="5181600"/>
            <a:ext cx="3381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071938" y="2927350"/>
            <a:ext cx="196850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en-US" altLang="ko-KR" sz="1400" b="0">
                <a:latin typeface="Arial" charset="0"/>
                <a:ea typeface="맑은 고딕" charset="-127"/>
                <a:cs typeface="Arial" charset="0"/>
              </a:rPr>
              <a:t>No provisions on e-GP</a:t>
            </a:r>
          </a:p>
        </p:txBody>
      </p:sp>
      <p:pic>
        <p:nvPicPr>
          <p:cNvPr id="50192" name="그림 17" descr="개체 copy.png"/>
          <p:cNvPicPr>
            <a:picLocks noChangeAspect="1"/>
          </p:cNvPicPr>
          <p:nvPr/>
        </p:nvPicPr>
        <p:blipFill>
          <a:blip r:embed="rId4"/>
          <a:srcRect l="6688" t="33200" r="90163" b="62601"/>
          <a:stretch>
            <a:fillRect/>
          </a:stretch>
        </p:blipFill>
        <p:spPr bwMode="auto">
          <a:xfrm>
            <a:off x="3881438" y="2924175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그림 18" descr="개체 초록.png"/>
          <p:cNvPicPr>
            <a:picLocks noChangeAspect="1"/>
          </p:cNvPicPr>
          <p:nvPr/>
        </p:nvPicPr>
        <p:blipFill>
          <a:blip r:embed="rId5"/>
          <a:srcRect l="6688" t="36349" r="90163" b="59450"/>
          <a:stretch>
            <a:fillRect/>
          </a:stretch>
        </p:blipFill>
        <p:spPr bwMode="auto">
          <a:xfrm>
            <a:off x="3876675" y="42941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1938" y="3573463"/>
            <a:ext cx="47482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0">
                <a:latin typeface="Arial" charset="0"/>
                <a:ea typeface="맑은 고딕" charset="-127"/>
                <a:cs typeface="Arial" charset="0"/>
              </a:rPr>
              <a:t>Mandates the publication of tender notice, procurement reporting, and announcement of debarments via designated e-GP system (KONEPS)*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97338" y="5157788"/>
            <a:ext cx="465137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ko-KR" sz="1400" b="0" dirty="0" smtClean="0">
                <a:latin typeface="Arial" charset="0"/>
                <a:ea typeface="맑은 고딕" charset="-127"/>
                <a:cs typeface="Arial" charset="0"/>
              </a:rPr>
              <a:t>Urges on the use of e-Procurement whenever possible, including  e-bidding and e-contracting</a:t>
            </a:r>
            <a:endParaRPr kumimoji="0" lang="en-US" altLang="ko-KR" sz="1400" b="0" dirty="0">
              <a:latin typeface="Arial" charset="0"/>
              <a:ea typeface="맑은 고딕" charset="-127"/>
              <a:cs typeface="Arial" charset="0"/>
            </a:endParaRPr>
          </a:p>
        </p:txBody>
      </p:sp>
      <p:sp>
        <p:nvSpPr>
          <p:cNvPr id="50199" name="TextBox 2"/>
          <p:cNvSpPr txBox="1">
            <a:spLocks noChangeArrowheads="1"/>
          </p:cNvSpPr>
          <p:nvPr/>
        </p:nvSpPr>
        <p:spPr bwMode="auto">
          <a:xfrm>
            <a:off x="47625" y="95250"/>
            <a:ext cx="5402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Revision of Laws and Regulations</a:t>
            </a:r>
          </a:p>
        </p:txBody>
      </p:sp>
      <p:sp>
        <p:nvSpPr>
          <p:cNvPr id="50200" name="TextBox 7"/>
          <p:cNvSpPr txBox="1">
            <a:spLocks noChangeArrowheads="1"/>
          </p:cNvSpPr>
          <p:nvPr/>
        </p:nvSpPr>
        <p:spPr bwMode="auto">
          <a:xfrm>
            <a:off x="549275" y="1454150"/>
            <a:ext cx="834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0">
                <a:latin typeface="Arial" charset="0"/>
                <a:ea typeface="맑은 고딕" charset="-127"/>
                <a:cs typeface="Arial" charset="0"/>
              </a:rPr>
              <a:t>e-GP is regulated at a lower level, by an enforcement decree and regulations</a:t>
            </a:r>
          </a:p>
        </p:txBody>
      </p:sp>
      <p:pic>
        <p:nvPicPr>
          <p:cNvPr id="50201" name="그림 5" descr="07.png"/>
          <p:cNvPicPr>
            <a:picLocks noChangeAspect="1"/>
          </p:cNvPicPr>
          <p:nvPr/>
        </p:nvPicPr>
        <p:blipFill>
          <a:blip r:embed="rId3"/>
          <a:srcRect l="58662" t="34250" r="38188" b="61549"/>
          <a:stretch>
            <a:fillRect/>
          </a:stretch>
        </p:blipFill>
        <p:spPr bwMode="auto">
          <a:xfrm>
            <a:off x="323850" y="151447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3850" y="3646488"/>
            <a:ext cx="3462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000">
                <a:solidFill>
                  <a:schemeClr val="bg1"/>
                </a:solidFill>
                <a:latin typeface="Arial" charset="0"/>
                <a:ea typeface="맑은 고딕" charset="-127"/>
                <a:cs typeface="Arial" charset="0"/>
              </a:rPr>
              <a:t>Enforcement Decree of State Contract Act</a:t>
            </a:r>
          </a:p>
          <a:p>
            <a:pPr algn="ctr"/>
            <a:r>
              <a:rPr kumimoji="0" lang="en-US" altLang="ko-KR" sz="2000">
                <a:solidFill>
                  <a:schemeClr val="bg1"/>
                </a:solidFill>
                <a:latin typeface="Arial" charset="0"/>
                <a:ea typeface="맑은 고딕" charset="-127"/>
                <a:cs typeface="Arial" charset="0"/>
              </a:rPr>
              <a:t>(presidential decree)</a:t>
            </a:r>
            <a:endParaRPr kumimoji="0" lang="en-US" altLang="ko-KR" sz="1500" i="1">
              <a:solidFill>
                <a:schemeClr val="bg1"/>
              </a:solidFill>
              <a:latin typeface="Arial" charset="0"/>
              <a:ea typeface="맑은 고딕" charset="-127"/>
              <a:cs typeface="Arial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52425" y="5200650"/>
            <a:ext cx="3462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rial" charset="0"/>
                <a:ea typeface="맑은 고딕" charset="-127"/>
                <a:cs typeface="Arial" charset="0"/>
              </a:rPr>
              <a:t>Act on the Use and Promotion of e-Procurement</a:t>
            </a: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rial" charset="0"/>
                <a:ea typeface="맑은 고딕" charset="-127"/>
                <a:cs typeface="Arial" charset="0"/>
              </a:rPr>
              <a:t>(effective as of Sept. 2013) </a:t>
            </a:r>
            <a:endParaRPr lang="en-US" altLang="ko-KR" sz="2000" dirty="0">
              <a:solidFill>
                <a:schemeClr val="bg1"/>
              </a:solidFill>
              <a:latin typeface="Arial" charset="0"/>
              <a:ea typeface="맑은 고딕" charset="-127"/>
              <a:cs typeface="Arial" charset="0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4067175" y="4270375"/>
            <a:ext cx="4681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0">
                <a:latin typeface="Arial" charset="0"/>
                <a:ea typeface="맑은 고딕" charset="-127"/>
                <a:cs typeface="Arial" charset="0"/>
              </a:rPr>
              <a:t>Empowers the Minister of Ministry of Strategy &amp; finance to designate the operator of the e-GP system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323850" y="6513513"/>
            <a:ext cx="87947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en-US" altLang="ko-KR" sz="1400" b="0">
                <a:latin typeface="Arial" charset="0"/>
                <a:ea typeface="맑은 고딕" charset="-127"/>
                <a:cs typeface="Arial" charset="0"/>
              </a:rPr>
              <a:t>* Enforcement Decree of Local Government Contract Act provides for same obligations for local governments.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 copy"/>
          <p:cNvPicPr>
            <a:picLocks noChangeAspect="1" noChangeArrowheads="1"/>
          </p:cNvPicPr>
          <p:nvPr/>
        </p:nvPicPr>
        <p:blipFill>
          <a:blip r:embed="rId2"/>
          <a:srcRect l="2820" t="33820" r="2307" b="59868"/>
          <a:stretch>
            <a:fillRect/>
          </a:stretch>
        </p:blipFill>
        <p:spPr bwMode="auto">
          <a:xfrm>
            <a:off x="493835" y="6189663"/>
            <a:ext cx="806694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2 copy"/>
          <p:cNvPicPr>
            <a:picLocks noChangeAspect="1" noChangeArrowheads="1"/>
          </p:cNvPicPr>
          <p:nvPr/>
        </p:nvPicPr>
        <p:blipFill>
          <a:blip r:embed="rId2"/>
          <a:srcRect l="2820" t="13692" r="2307" b="65164"/>
          <a:stretch>
            <a:fillRect/>
          </a:stretch>
        </p:blipFill>
        <p:spPr bwMode="auto">
          <a:xfrm>
            <a:off x="460131" y="4621214"/>
            <a:ext cx="810064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2 copy"/>
          <p:cNvPicPr>
            <a:picLocks noChangeAspect="1" noChangeArrowheads="1"/>
          </p:cNvPicPr>
          <p:nvPr/>
        </p:nvPicPr>
        <p:blipFill>
          <a:blip r:embed="rId2"/>
          <a:srcRect l="2820" t="87738" r="2307" b="5365"/>
          <a:stretch>
            <a:fillRect/>
          </a:stretch>
        </p:blipFill>
        <p:spPr bwMode="auto">
          <a:xfrm>
            <a:off x="486508" y="4046538"/>
            <a:ext cx="80728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2 copy"/>
          <p:cNvPicPr>
            <a:picLocks noChangeAspect="1" noChangeArrowheads="1"/>
          </p:cNvPicPr>
          <p:nvPr/>
        </p:nvPicPr>
        <p:blipFill>
          <a:blip r:embed="rId2"/>
          <a:srcRect l="2820" t="68303" r="2307" b="11116"/>
          <a:stretch>
            <a:fillRect/>
          </a:stretch>
        </p:blipFill>
        <p:spPr bwMode="auto">
          <a:xfrm>
            <a:off x="464527" y="2789238"/>
            <a:ext cx="809478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2 copy"/>
          <p:cNvPicPr>
            <a:picLocks noChangeAspect="1" noChangeArrowheads="1"/>
          </p:cNvPicPr>
          <p:nvPr/>
        </p:nvPicPr>
        <p:blipFill>
          <a:blip r:embed="rId2"/>
          <a:srcRect l="2820" t="33820" r="2307" b="59868"/>
          <a:stretch>
            <a:fillRect/>
          </a:stretch>
        </p:blipFill>
        <p:spPr bwMode="auto">
          <a:xfrm>
            <a:off x="479181" y="2101850"/>
            <a:ext cx="809478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2 copy"/>
          <p:cNvPicPr>
            <a:picLocks noChangeAspect="1" noChangeArrowheads="1"/>
          </p:cNvPicPr>
          <p:nvPr/>
        </p:nvPicPr>
        <p:blipFill>
          <a:blip r:embed="rId2"/>
          <a:srcRect l="2820" t="13692" r="2307" b="65164"/>
          <a:stretch>
            <a:fillRect/>
          </a:stretch>
        </p:blipFill>
        <p:spPr bwMode="auto">
          <a:xfrm>
            <a:off x="449874" y="765176"/>
            <a:ext cx="8150469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3431" y="165100"/>
            <a:ext cx="55034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Revision of Laws and Regulations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gray">
          <a:xfrm>
            <a:off x="649166" y="1381126"/>
            <a:ext cx="5473211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 b="1">
                <a:solidFill>
                  <a:schemeClr val="tx1"/>
                </a:solidFill>
                <a:cs typeface="Tahoma" pitchFamily="34" charset="0"/>
              </a:rPr>
              <a:t> Ministry of Knowledge &amp; Economy </a:t>
            </a:r>
            <a:endParaRPr lang="en-US" altLang="ko-KR" sz="1700">
              <a:solidFill>
                <a:schemeClr val="tx1"/>
              </a:solidFill>
              <a:cs typeface="Tahoma" pitchFamily="34" charset="0"/>
            </a:endParaRPr>
          </a:p>
          <a:p>
            <a:pPr marL="173038" indent="-173038" eaLnBrk="0" latinLnBrk="0" hangingPunct="0">
              <a:buFontTx/>
              <a:buChar char="•"/>
            </a:pPr>
            <a:r>
              <a:rPr lang="en-US" altLang="ko-KR" sz="1700">
                <a:solidFill>
                  <a:schemeClr val="tx1"/>
                </a:solidFill>
                <a:cs typeface="Tahoma" pitchFamily="34" charset="0"/>
              </a:rPr>
              <a:t> Established in 1999</a:t>
            </a:r>
            <a:r>
              <a:rPr kumimoji="0" lang="en-US" altLang="ko-KR" sz="1700">
                <a:solidFill>
                  <a:schemeClr val="tx1"/>
                </a:solidFill>
                <a:cs typeface="Tahoma" pitchFamily="34" charset="0"/>
              </a:rPr>
              <a:t>/ revised in 2002, 2005, 2007</a:t>
            </a:r>
          </a:p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>
                <a:solidFill>
                  <a:schemeClr val="tx1"/>
                </a:solidFill>
                <a:cs typeface="Tahoma" pitchFamily="34" charset="0"/>
              </a:rPr>
              <a:t> Provides for legally binding effect for digital documents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gray">
          <a:xfrm>
            <a:off x="650631" y="3360739"/>
            <a:ext cx="6778869" cy="87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 b="1">
                <a:solidFill>
                  <a:schemeClr val="tx1"/>
                </a:solidFill>
                <a:cs typeface="Tahoma" pitchFamily="34" charset="0"/>
              </a:rPr>
              <a:t> Ministry of Public </a:t>
            </a:r>
            <a:r>
              <a:rPr lang="en-US" altLang="ko-KR" sz="1700" b="1">
                <a:solidFill>
                  <a:schemeClr val="tx1"/>
                </a:solidFill>
                <a:cs typeface="Tahoma" pitchFamily="34" charset="0"/>
              </a:rPr>
              <a:t>Administration and Security (MOPAS)</a:t>
            </a:r>
            <a:endParaRPr lang="en-US" altLang="ko-KR" sz="1700">
              <a:solidFill>
                <a:schemeClr val="tx1"/>
              </a:solidFill>
              <a:cs typeface="Tahoma" pitchFamily="34" charset="0"/>
            </a:endParaRPr>
          </a:p>
          <a:p>
            <a:pPr marL="173038" indent="-173038" eaLnBrk="0" latinLnBrk="0" hangingPunct="0">
              <a:buFontTx/>
              <a:buChar char="•"/>
            </a:pPr>
            <a:r>
              <a:rPr lang="en-US" altLang="ko-KR" sz="1700">
                <a:solidFill>
                  <a:schemeClr val="tx1"/>
                </a:solidFill>
                <a:cs typeface="Tahoma" pitchFamily="34" charset="0"/>
              </a:rPr>
              <a:t> Established in 1999/ </a:t>
            </a:r>
            <a:r>
              <a:rPr lang="ko-KR" altLang="ko-KR" sz="1700">
                <a:solidFill>
                  <a:schemeClr val="tx1"/>
                </a:solidFill>
                <a:cs typeface="Tahoma" pitchFamily="34" charset="0"/>
              </a:rPr>
              <a:t>revised in </a:t>
            </a:r>
            <a:r>
              <a:rPr lang="en-US" altLang="ko-KR" sz="1700">
                <a:solidFill>
                  <a:schemeClr val="tx1"/>
                </a:solidFill>
                <a:cs typeface="Tahoma" pitchFamily="34" charset="0"/>
              </a:rPr>
              <a:t>2001, 2005</a:t>
            </a:r>
            <a:r>
              <a:rPr kumimoji="0" lang="en-US" altLang="ko-KR" sz="1700" b="1">
                <a:solidFill>
                  <a:schemeClr val="tx1"/>
                </a:solidFill>
                <a:cs typeface="Tahoma" pitchFamily="34" charset="0"/>
              </a:rPr>
              <a:t> </a:t>
            </a:r>
          </a:p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>
                <a:solidFill>
                  <a:schemeClr val="tx1"/>
                </a:solidFill>
                <a:cs typeface="Tahoma" pitchFamily="34" charset="0"/>
              </a:rPr>
              <a:t> Legal force clarification for a digital signature</a:t>
            </a:r>
            <a:endParaRPr lang="en-US" altLang="ko-KR" sz="1700" b="1">
              <a:solidFill>
                <a:schemeClr val="tx1"/>
              </a:solidFill>
              <a:cs typeface="Tahoma" pitchFamily="34" charset="0"/>
              <a:sym typeface="HY헤드라인M" pitchFamily="18" charset="-127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35977" y="1093788"/>
            <a:ext cx="832192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atinLnBrk="0">
              <a:lnSpc>
                <a:spcPct val="100000"/>
              </a:lnSpc>
              <a:buClr>
                <a:srgbClr val="05538D"/>
              </a:buClr>
              <a:buSzPct val="80000"/>
              <a:buFont typeface="산돌고딕B"/>
              <a:buNone/>
            </a:pPr>
            <a:r>
              <a:rPr lang="en-US" altLang="ko-KR" sz="1900" b="1" dirty="0">
                <a:solidFill>
                  <a:schemeClr val="bg1"/>
                </a:solidFill>
                <a:ea typeface="다음_SemiBold"/>
                <a:cs typeface="다음_SemiBold"/>
              </a:rPr>
              <a:t>Framework Act on Electronic Commerce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49166" y="3038476"/>
            <a:ext cx="8321919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atinLnBrk="0">
              <a:buClr>
                <a:srgbClr val="05538D"/>
              </a:buClr>
              <a:buSzPct val="80000"/>
            </a:pPr>
            <a:r>
              <a:rPr lang="en-US" altLang="ko-KR" sz="1900" b="1" dirty="0">
                <a:solidFill>
                  <a:schemeClr val="bg1"/>
                </a:solidFill>
                <a:ea typeface="다음_SemiBold"/>
                <a:cs typeface="다음_SemiBold"/>
              </a:rPr>
              <a:t>Digital Signature Act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27184" y="4954588"/>
            <a:ext cx="7789985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atinLnBrk="0">
              <a:lnSpc>
                <a:spcPct val="100000"/>
              </a:lnSpc>
              <a:buClr>
                <a:srgbClr val="05538D"/>
              </a:buClr>
              <a:buSzPct val="80000"/>
              <a:buFont typeface="산돌고딕B"/>
              <a:buNone/>
            </a:pPr>
            <a:r>
              <a:rPr lang="en-US" altLang="ko-KR" sz="1900" b="1" dirty="0">
                <a:solidFill>
                  <a:schemeClr val="bg1"/>
                </a:solidFill>
                <a:ea typeface="다음_SemiBold"/>
                <a:cs typeface="다음_SemiBold"/>
              </a:rPr>
              <a:t>Revision of Relevant Regulations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gray">
          <a:xfrm>
            <a:off x="694593" y="5241926"/>
            <a:ext cx="766542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>
                <a:solidFill>
                  <a:schemeClr val="tx1"/>
                </a:solidFill>
                <a:cs typeface="Tahoma" pitchFamily="34" charset="0"/>
              </a:rPr>
              <a:t>Mandatory: tender notice via KONEPS, sanctions against fraudulent bidders, disclosure of award information</a:t>
            </a:r>
          </a:p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>
                <a:solidFill>
                  <a:schemeClr val="tx1"/>
                </a:solidFill>
                <a:cs typeface="Tahoma" pitchFamily="34" charset="0"/>
              </a:rPr>
              <a:t>Optional: use of e-Bidding and e-Contracting</a:t>
            </a:r>
          </a:p>
          <a:p>
            <a:pPr marL="173038" indent="-173038" eaLnBrk="0" latinLnBrk="0" hangingPunct="0">
              <a:buFontTx/>
              <a:buChar char="•"/>
            </a:pPr>
            <a:r>
              <a:rPr kumimoji="0" lang="en-US" altLang="ko-KR" sz="1700">
                <a:solidFill>
                  <a:schemeClr val="tx1"/>
                </a:solidFill>
                <a:cs typeface="Tahoma" pitchFamily="34" charset="0"/>
              </a:rPr>
              <a:t>Grace period (3 months) and interim measures for smooth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직사각형 102"/>
          <p:cNvSpPr/>
          <p:nvPr/>
        </p:nvSpPr>
        <p:spPr>
          <a:xfrm>
            <a:off x="250409" y="169476"/>
            <a:ext cx="568863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Data Interchange Links</a:t>
            </a:r>
            <a:endParaRPr lang="en-US" altLang="ko-KR" sz="2800" b="1" spc="-150" dirty="0"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103"/>
          <p:cNvGrpSpPr/>
          <p:nvPr/>
        </p:nvGrpSpPr>
        <p:grpSpPr>
          <a:xfrm>
            <a:off x="356614" y="1275992"/>
            <a:ext cx="3711330" cy="5006717"/>
            <a:chOff x="238373" y="1446470"/>
            <a:chExt cx="3711330" cy="5006717"/>
          </a:xfrm>
        </p:grpSpPr>
        <p:sp>
          <p:nvSpPr>
            <p:cNvPr id="105" name="모서리가 둥근 직사각형 104"/>
            <p:cNvSpPr/>
            <p:nvPr/>
          </p:nvSpPr>
          <p:spPr>
            <a:xfrm rot="16200000">
              <a:off x="-408217" y="2095268"/>
              <a:ext cx="5006717" cy="3709122"/>
            </a:xfrm>
            <a:prstGeom prst="roundRect">
              <a:avLst>
                <a:gd name="adj" fmla="val 1814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9000">
                  <a:schemeClr val="tx2">
                    <a:lumMod val="5000"/>
                    <a:lumOff val="95000"/>
                    <a:alpha val="48000"/>
                  </a:schemeClr>
                </a:gs>
                <a:gs pos="14000">
                  <a:schemeClr val="tx2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19050">
              <a:noFill/>
            </a:ln>
            <a:effectLst>
              <a:outerShdw blurRad="88900" dist="12700" dir="5400000" algn="t" rotWithShape="0">
                <a:prstClr val="black">
                  <a:alpha val="44000"/>
                </a:prstClr>
              </a:outerShdw>
            </a:effectLst>
            <a:scene3d>
              <a:camera prst="orthographicFront"/>
              <a:lightRig rig="threePt" dir="t"/>
            </a:scene3d>
            <a:sp3d extrusionH="342900">
              <a:bevelT w="6350" h="0"/>
              <a:extrusionClr>
                <a:srgbClr val="F5862B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eaLnBrk="0" latinLnBrk="0" hangingPunct="0"/>
              <a:endParaRPr lang="ko-KR" altLang="en-US" sz="2000" spc="-15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  <a:effectLst>
                  <a:reflection blurRad="6350" stA="13000" endPos="41000" dist="63500" dir="5400000" sy="-100000" algn="bl" rotWithShape="0"/>
                </a:effectLst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6" name="TextBox 11"/>
            <p:cNvSpPr txBox="1">
              <a:spLocks noChangeArrowheads="1"/>
            </p:cNvSpPr>
            <p:nvPr/>
          </p:nvSpPr>
          <p:spPr bwMode="auto">
            <a:xfrm>
              <a:off x="587525" y="1927191"/>
              <a:ext cx="278999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Using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the standard linkage solution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of KONEPS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procurement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information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is sent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and received in real time or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 batches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 document format</a:t>
              </a: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238373" y="1542535"/>
              <a:ext cx="3449310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70C0">
                    <a:alpha val="82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altLang="ko-KR" spc="-10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Document Send/Receive Type</a:t>
              </a:r>
              <a:endParaRPr lang="en-US" altLang="ko-KR" spc="-10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1800000" algn="ctr" rotWithShape="0">
                    <a:prstClr val="black">
                      <a:alpha val="68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1"/>
            <p:cNvSpPr txBox="1">
              <a:spLocks noChangeArrowheads="1"/>
            </p:cNvSpPr>
            <p:nvPr/>
          </p:nvSpPr>
          <p:spPr bwMode="auto">
            <a:xfrm>
              <a:off x="587525" y="3714752"/>
              <a:ext cx="278999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Only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the information requested by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 entity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is provided in XML format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 real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238373" y="3357562"/>
              <a:ext cx="3449310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70C0">
                    <a:alpha val="82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altLang="ko-KR" spc="-2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ko-KR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Inquiry Service Type</a:t>
              </a:r>
            </a:p>
          </p:txBody>
        </p:sp>
        <p:sp>
          <p:nvSpPr>
            <p:cNvPr id="110" name="TextBox 11"/>
            <p:cNvSpPr txBox="1">
              <a:spLocks noChangeArrowheads="1"/>
            </p:cNvSpPr>
            <p:nvPr/>
          </p:nvSpPr>
          <p:spPr bwMode="auto">
            <a:xfrm>
              <a:off x="587525" y="5175679"/>
              <a:ext cx="278999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Document 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relay is mediated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through KONEPS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between procurement </a:t>
              </a:r>
              <a:r>
                <a:rPr lang="en-US" altLang="ko-KR" sz="1400" spc="-2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info company </a:t>
              </a:r>
              <a:r>
                <a:rPr lang="en-US" altLang="ko-KR" sz="14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and supplier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238373" y="4791023"/>
              <a:ext cx="3449310" cy="374322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6000">
                  <a:srgbClr val="0070C0">
                    <a:alpha val="82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altLang="ko-KR" spc="-2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ko-KR" spc="-20" dirty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1800000" algn="ctr" rotWithShape="0">
                      <a:prstClr val="black">
                        <a:alpha val="68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Relay Type</a:t>
              </a:r>
            </a:p>
          </p:txBody>
        </p:sp>
      </p:grpSp>
      <p:grpSp>
        <p:nvGrpSpPr>
          <p:cNvPr id="4" name="그룹 111"/>
          <p:cNvGrpSpPr/>
          <p:nvPr/>
        </p:nvGrpSpPr>
        <p:grpSpPr>
          <a:xfrm>
            <a:off x="3371850" y="1235819"/>
            <a:ext cx="5556126" cy="5046891"/>
            <a:chOff x="3371850" y="1406297"/>
            <a:chExt cx="5556126" cy="5046891"/>
          </a:xfrm>
        </p:grpSpPr>
        <p:grpSp>
          <p:nvGrpSpPr>
            <p:cNvPr id="5" name="그룹 112"/>
            <p:cNvGrpSpPr/>
            <p:nvPr/>
          </p:nvGrpSpPr>
          <p:grpSpPr>
            <a:xfrm>
              <a:off x="4352197" y="1992085"/>
              <a:ext cx="3557571" cy="3637143"/>
              <a:chOff x="4381500" y="1854200"/>
              <a:chExt cx="3557571" cy="3637143"/>
            </a:xfrm>
          </p:grpSpPr>
          <p:sp>
            <p:nvSpPr>
              <p:cNvPr id="213" name="Text Box 1233"/>
              <p:cNvSpPr txBox="1">
                <a:spLocks noChangeArrowheads="1"/>
              </p:cNvSpPr>
              <p:nvPr/>
            </p:nvSpPr>
            <p:spPr bwMode="auto">
              <a:xfrm rot="5400000">
                <a:off x="4950619" y="2520830"/>
                <a:ext cx="1063625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Registration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Text Box 1233"/>
              <p:cNvSpPr txBox="1">
                <a:spLocks noChangeArrowheads="1"/>
              </p:cNvSpPr>
              <p:nvPr/>
            </p:nvSpPr>
            <p:spPr bwMode="auto">
              <a:xfrm rot="5400000">
                <a:off x="5217130" y="2471807"/>
                <a:ext cx="965577" cy="21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Bid, Contract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Text Box 1233"/>
              <p:cNvSpPr txBox="1">
                <a:spLocks noChangeArrowheads="1"/>
              </p:cNvSpPr>
              <p:nvPr/>
            </p:nvSpPr>
            <p:spPr bwMode="auto">
              <a:xfrm rot="17640952">
                <a:off x="5894387" y="2275715"/>
                <a:ext cx="1046163" cy="203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54000" rIns="5400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Credit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Text Box 1233"/>
              <p:cNvSpPr txBox="1">
                <a:spLocks noChangeArrowheads="1"/>
              </p:cNvSpPr>
              <p:nvPr/>
            </p:nvSpPr>
            <p:spPr bwMode="auto">
              <a:xfrm rot="18351772">
                <a:off x="4278313" y="4126740"/>
                <a:ext cx="687387" cy="203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guarantee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Text Box 1233"/>
              <p:cNvSpPr txBox="1">
                <a:spLocks noChangeArrowheads="1"/>
              </p:cNvSpPr>
              <p:nvPr/>
            </p:nvSpPr>
            <p:spPr bwMode="auto">
              <a:xfrm rot="19529682">
                <a:off x="4381500" y="4591050"/>
                <a:ext cx="1017588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Bid, Contract Info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Text Box 1233"/>
              <p:cNvSpPr txBox="1">
                <a:spLocks noChangeArrowheads="1"/>
              </p:cNvSpPr>
              <p:nvPr/>
            </p:nvSpPr>
            <p:spPr bwMode="auto">
              <a:xfrm rot="16200000">
                <a:off x="4927113" y="4851581"/>
                <a:ext cx="94297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Pre-performed result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Text Box 1233"/>
              <p:cNvSpPr txBox="1">
                <a:spLocks noChangeArrowheads="1"/>
              </p:cNvSpPr>
              <p:nvPr/>
            </p:nvSpPr>
            <p:spPr bwMode="auto">
              <a:xfrm rot="16200000">
                <a:off x="5248015" y="4932282"/>
                <a:ext cx="840310" cy="21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Contract Info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Text Box 1233"/>
              <p:cNvSpPr txBox="1">
                <a:spLocks noChangeArrowheads="1"/>
              </p:cNvSpPr>
              <p:nvPr/>
            </p:nvSpPr>
            <p:spPr bwMode="auto">
              <a:xfrm rot="16197041" flipH="1">
                <a:off x="6159638" y="4902999"/>
                <a:ext cx="922388" cy="203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Certified Info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 Box 1233"/>
              <p:cNvSpPr txBox="1">
                <a:spLocks noChangeArrowheads="1"/>
              </p:cNvSpPr>
              <p:nvPr/>
            </p:nvSpPr>
            <p:spPr bwMode="auto">
              <a:xfrm rot="19519712">
                <a:off x="6526965" y="2799067"/>
                <a:ext cx="1377950" cy="438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54000" rIns="54000">
                <a:spAutoFit/>
              </a:bodyPr>
              <a:lstStyle>
                <a:defPPr>
                  <a:defRPr lang="ko-KR"/>
                </a:defPPr>
                <a:lvl1pPr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Tax calculation sheet,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Billing statement,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Order sheet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Text Box 1233"/>
              <p:cNvSpPr txBox="1">
                <a:spLocks noChangeArrowheads="1"/>
              </p:cNvSpPr>
              <p:nvPr/>
            </p:nvSpPr>
            <p:spPr bwMode="auto">
              <a:xfrm rot="1964458">
                <a:off x="6645003" y="4496605"/>
                <a:ext cx="1128712" cy="424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54000" rIns="54000">
                <a:spAutoFit/>
              </a:bodyPr>
              <a:lstStyle/>
              <a:p>
                <a:pPr algn="ctr" defTabSz="725488" latinLnBrk="0">
                  <a:lnSpc>
                    <a:spcPct val="80000"/>
                  </a:lnSpc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Housing bond, development bond, network Loan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Text Box 1233"/>
              <p:cNvSpPr txBox="1">
                <a:spLocks noChangeArrowheads="1"/>
              </p:cNvSpPr>
              <p:nvPr/>
            </p:nvSpPr>
            <p:spPr bwMode="auto">
              <a:xfrm rot="2959227">
                <a:off x="4169569" y="3155776"/>
                <a:ext cx="1098550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 lIns="0" tIns="0" rIns="0" bIns="0" anchor="ctr"/>
              <a:lstStyle>
                <a:defPPr>
                  <a:defRPr lang="ko-KR"/>
                </a:defPPr>
                <a:lvl1pPr indent="-182563" algn="ctr" defTabSz="725488" latinLnBrk="0">
                  <a:lnSpc>
                    <a:spcPct val="80000"/>
                  </a:lnSpc>
                  <a:defRPr sz="900" spc="-2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HelveticaNeue LT 67 MdCn" pitchFamily="2" charset="0"/>
                  </a:defRPr>
                </a:lvl1pPr>
              </a:lstStyle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Contract, 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Invitation tender</a:t>
                </a: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Catalog Info.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Text Box 1233"/>
              <p:cNvSpPr txBox="1">
                <a:spLocks noChangeArrowheads="1"/>
              </p:cNvSpPr>
              <p:nvPr/>
            </p:nvSpPr>
            <p:spPr bwMode="auto">
              <a:xfrm>
                <a:off x="6757971" y="3560097"/>
                <a:ext cx="1181100" cy="20313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 lIns="54000" rIns="5400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  <a:defRPr/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Quality Certified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Text Box 1233"/>
              <p:cNvSpPr txBox="1">
                <a:spLocks noChangeArrowheads="1"/>
              </p:cNvSpPr>
              <p:nvPr/>
            </p:nvSpPr>
            <p:spPr bwMode="auto">
              <a:xfrm>
                <a:off x="6904417" y="3854670"/>
                <a:ext cx="871886" cy="20313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 wrap="square" lIns="54000" rIns="54000">
                <a:spAutoFit/>
              </a:bodyPr>
              <a:lstStyle/>
              <a:p>
                <a:pPr indent="-182563" algn="ctr" defTabSz="725488" latinLnBrk="0">
                  <a:lnSpc>
                    <a:spcPct val="80000"/>
                  </a:lnSpc>
                  <a:defRPr/>
                </a:pPr>
                <a:r>
                  <a:rPr lang="en-US" altLang="ko-KR" sz="900" spc="-2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Catalog Info</a:t>
                </a:r>
                <a:endParaRPr lang="ko-KR" altLang="en-US" sz="900" spc="-2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그룹 113"/>
            <p:cNvGrpSpPr/>
            <p:nvPr/>
          </p:nvGrpSpPr>
          <p:grpSpPr>
            <a:xfrm>
              <a:off x="4330700" y="2147660"/>
              <a:ext cx="3436210" cy="3541939"/>
              <a:chOff x="4330700" y="2147660"/>
              <a:chExt cx="3436210" cy="3541939"/>
            </a:xfrm>
          </p:grpSpPr>
          <p:sp>
            <p:nvSpPr>
              <p:cNvPr id="194" name="Line 77"/>
              <p:cNvSpPr>
                <a:spLocks noChangeShapeType="1"/>
              </p:cNvSpPr>
              <p:nvPr/>
            </p:nvSpPr>
            <p:spPr bwMode="auto">
              <a:xfrm flipV="1">
                <a:off x="6756400" y="2988241"/>
                <a:ext cx="985600" cy="698632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78"/>
              <p:cNvSpPr>
                <a:spLocks noChangeShapeType="1"/>
              </p:cNvSpPr>
              <p:nvPr/>
            </p:nvSpPr>
            <p:spPr bwMode="auto">
              <a:xfrm>
                <a:off x="6788150" y="4176485"/>
                <a:ext cx="968744" cy="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Line 79"/>
              <p:cNvSpPr>
                <a:spLocks noChangeShapeType="1"/>
              </p:cNvSpPr>
              <p:nvPr/>
            </p:nvSpPr>
            <p:spPr bwMode="auto">
              <a:xfrm flipH="1">
                <a:off x="6891706" y="3903435"/>
                <a:ext cx="865188" cy="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자유형 14"/>
              <p:cNvSpPr>
                <a:spLocks/>
              </p:cNvSpPr>
              <p:nvPr/>
            </p:nvSpPr>
            <p:spPr bwMode="auto">
              <a:xfrm>
                <a:off x="5692047" y="2160360"/>
                <a:ext cx="936625" cy="722313"/>
              </a:xfrm>
              <a:custGeom>
                <a:avLst/>
                <a:gdLst>
                  <a:gd name="T0" fmla="*/ 354 w 1416106"/>
                  <a:gd name="T1" fmla="*/ 0 h 1092346"/>
                  <a:gd name="T2" fmla="*/ 241 w 1416106"/>
                  <a:gd name="T3" fmla="*/ 1884 h 1092346"/>
                  <a:gd name="T4" fmla="*/ 109 w 1416106"/>
                  <a:gd name="T5" fmla="*/ 1947 h 1092346"/>
                  <a:gd name="T6" fmla="*/ 0 w 1416106"/>
                  <a:gd name="T7" fmla="*/ 32 h 10923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6106"/>
                  <a:gd name="T13" fmla="*/ 0 h 1092346"/>
                  <a:gd name="T14" fmla="*/ 1416106 w 1416106"/>
                  <a:gd name="T15" fmla="*/ 1092346 h 10923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6106" h="1092346">
                    <a:moveTo>
                      <a:pt x="1416106" y="0"/>
                    </a:moveTo>
                    <a:cubicBezTo>
                      <a:pt x="1271123" y="395161"/>
                      <a:pt x="1126141" y="790322"/>
                      <a:pt x="962952" y="954860"/>
                    </a:cubicBezTo>
                    <a:cubicBezTo>
                      <a:pt x="799763" y="1119398"/>
                      <a:pt x="597462" y="1143674"/>
                      <a:pt x="436970" y="987228"/>
                    </a:cubicBezTo>
                    <a:cubicBezTo>
                      <a:pt x="276478" y="830782"/>
                      <a:pt x="138239" y="423483"/>
                      <a:pt x="0" y="16184"/>
                    </a:cubicBezTo>
                  </a:path>
                </a:pathLst>
              </a:custGeom>
              <a:noFill/>
              <a:ln w="15875" cmpd="sng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Line 76"/>
              <p:cNvSpPr>
                <a:spLocks noChangeShapeType="1"/>
              </p:cNvSpPr>
              <p:nvPr/>
            </p:nvSpPr>
            <p:spPr bwMode="auto">
              <a:xfrm flipH="1">
                <a:off x="6496050" y="2147660"/>
                <a:ext cx="226285" cy="110989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Line 76"/>
              <p:cNvSpPr>
                <a:spLocks noChangeShapeType="1"/>
              </p:cNvSpPr>
              <p:nvPr/>
            </p:nvSpPr>
            <p:spPr bwMode="auto">
              <a:xfrm flipH="1">
                <a:off x="5579335" y="2147660"/>
                <a:ext cx="0" cy="107179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Line 76"/>
              <p:cNvSpPr>
                <a:spLocks noChangeShapeType="1"/>
              </p:cNvSpPr>
              <p:nvPr/>
            </p:nvSpPr>
            <p:spPr bwMode="auto">
              <a:xfrm flipH="1" flipV="1">
                <a:off x="5372960" y="2218681"/>
                <a:ext cx="0" cy="1223018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4"/>
              <p:cNvSpPr>
                <a:spLocks/>
              </p:cNvSpPr>
              <p:nvPr/>
            </p:nvSpPr>
            <p:spPr bwMode="auto">
              <a:xfrm>
                <a:off x="4455385" y="2173131"/>
                <a:ext cx="754838" cy="2739954"/>
              </a:xfrm>
              <a:custGeom>
                <a:avLst/>
                <a:gdLst>
                  <a:gd name="T0" fmla="*/ 189 w 463"/>
                  <a:gd name="T1" fmla="*/ 0 h 1688"/>
                  <a:gd name="T2" fmla="*/ 431 w 463"/>
                  <a:gd name="T3" fmla="*/ 885 h 1688"/>
                  <a:gd name="T4" fmla="*/ 0 w 463"/>
                  <a:gd name="T5" fmla="*/ 1688 h 1688"/>
                  <a:gd name="T6" fmla="*/ 0 60000 65536"/>
                  <a:gd name="T7" fmla="*/ 0 60000 65536"/>
                  <a:gd name="T8" fmla="*/ 0 60000 65536"/>
                  <a:gd name="T9" fmla="*/ 0 w 463"/>
                  <a:gd name="T10" fmla="*/ 0 h 1688"/>
                  <a:gd name="T11" fmla="*/ 463 w 463"/>
                  <a:gd name="T12" fmla="*/ 1688 h 1688"/>
                  <a:gd name="connsiteX0" fmla="*/ 5584 w 9397"/>
                  <a:gd name="connsiteY0" fmla="*/ 0 h 10000"/>
                  <a:gd name="connsiteX1" fmla="*/ 9309 w 9397"/>
                  <a:gd name="connsiteY1" fmla="*/ 5243 h 10000"/>
                  <a:gd name="connsiteX2" fmla="*/ 0 w 9397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97" h="10000">
                    <a:moveTo>
                      <a:pt x="5584" y="0"/>
                    </a:moveTo>
                    <a:cubicBezTo>
                      <a:pt x="6448" y="877"/>
                      <a:pt x="10000" y="3578"/>
                      <a:pt x="9309" y="5243"/>
                    </a:cubicBezTo>
                    <a:cubicBezTo>
                      <a:pt x="8618" y="6908"/>
                      <a:pt x="1447" y="9212"/>
                      <a:pt x="0" y="10000"/>
                    </a:cubicBezTo>
                  </a:path>
                </a:pathLst>
              </a:custGeom>
              <a:noFill/>
              <a:ln w="158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5"/>
              <p:cNvSpPr>
                <a:spLocks/>
              </p:cNvSpPr>
              <p:nvPr/>
            </p:nvSpPr>
            <p:spPr bwMode="auto">
              <a:xfrm>
                <a:off x="4333604" y="2214253"/>
                <a:ext cx="780145" cy="2653643"/>
              </a:xfrm>
              <a:custGeom>
                <a:avLst/>
                <a:gdLst>
                  <a:gd name="T0" fmla="*/ 100 w 409"/>
                  <a:gd name="T1" fmla="*/ 0 h 1609"/>
                  <a:gd name="T2" fmla="*/ 304 w 409"/>
                  <a:gd name="T3" fmla="*/ 755 h 1609"/>
                  <a:gd name="T4" fmla="*/ 0 w 409"/>
                  <a:gd name="T5" fmla="*/ 1418 h 1609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609"/>
                  <a:gd name="T11" fmla="*/ 409 w 409"/>
                  <a:gd name="T12" fmla="*/ 1609 h 1609"/>
                  <a:gd name="connsiteX0" fmla="*/ 4983 w 11371"/>
                  <a:gd name="connsiteY0" fmla="*/ 0 h 10520"/>
                  <a:gd name="connsiteX1" fmla="*/ 11340 w 11371"/>
                  <a:gd name="connsiteY1" fmla="*/ 5326 h 10520"/>
                  <a:gd name="connsiteX2" fmla="*/ 0 w 11371"/>
                  <a:gd name="connsiteY2" fmla="*/ 10520 h 10520"/>
                  <a:gd name="connsiteX0" fmla="*/ 6744 w 11384"/>
                  <a:gd name="connsiteY0" fmla="*/ 0 h 10347"/>
                  <a:gd name="connsiteX1" fmla="*/ 11340 w 11384"/>
                  <a:gd name="connsiteY1" fmla="*/ 5153 h 10347"/>
                  <a:gd name="connsiteX2" fmla="*/ 0 w 11384"/>
                  <a:gd name="connsiteY2" fmla="*/ 10347 h 1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4" h="10347">
                    <a:moveTo>
                      <a:pt x="6744" y="0"/>
                    </a:moveTo>
                    <a:cubicBezTo>
                      <a:pt x="7795" y="889"/>
                      <a:pt x="11853" y="3488"/>
                      <a:pt x="11340" y="5153"/>
                    </a:cubicBezTo>
                    <a:cubicBezTo>
                      <a:pt x="10826" y="6819"/>
                      <a:pt x="1980" y="9371"/>
                      <a:pt x="0" y="10347"/>
                    </a:cubicBezTo>
                  </a:path>
                </a:pathLst>
              </a:custGeom>
              <a:noFill/>
              <a:ln w="15875" cap="flat" cmpd="sng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Line 46"/>
              <p:cNvSpPr>
                <a:spLocks noChangeShapeType="1"/>
              </p:cNvSpPr>
              <p:nvPr/>
            </p:nvSpPr>
            <p:spPr bwMode="auto">
              <a:xfrm flipV="1">
                <a:off x="4330700" y="4497160"/>
                <a:ext cx="859697" cy="551090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Line 47"/>
              <p:cNvSpPr>
                <a:spLocks noChangeShapeType="1"/>
              </p:cNvSpPr>
              <p:nvPr/>
            </p:nvSpPr>
            <p:spPr bwMode="auto">
              <a:xfrm flipH="1">
                <a:off x="4455384" y="4533900"/>
                <a:ext cx="973866" cy="688748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Line 48"/>
              <p:cNvSpPr>
                <a:spLocks noChangeShapeType="1"/>
              </p:cNvSpPr>
              <p:nvPr/>
            </p:nvSpPr>
            <p:spPr bwMode="auto">
              <a:xfrm flipH="1" flipV="1">
                <a:off x="4413249" y="2869945"/>
                <a:ext cx="679449" cy="794003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Line 50"/>
              <p:cNvSpPr>
                <a:spLocks noChangeShapeType="1"/>
              </p:cNvSpPr>
              <p:nvPr/>
            </p:nvSpPr>
            <p:spPr bwMode="auto">
              <a:xfrm flipV="1">
                <a:off x="5463447" y="4675952"/>
                <a:ext cx="0" cy="1013647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Line 51"/>
              <p:cNvSpPr>
                <a:spLocks noChangeShapeType="1"/>
              </p:cNvSpPr>
              <p:nvPr/>
            </p:nvSpPr>
            <p:spPr bwMode="auto">
              <a:xfrm>
                <a:off x="5714272" y="4691531"/>
                <a:ext cx="0" cy="933747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Line 52"/>
              <p:cNvSpPr>
                <a:spLocks noChangeShapeType="1"/>
              </p:cNvSpPr>
              <p:nvPr/>
            </p:nvSpPr>
            <p:spPr bwMode="auto">
              <a:xfrm flipV="1">
                <a:off x="6674710" y="4682921"/>
                <a:ext cx="0" cy="949325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Line 77"/>
              <p:cNvSpPr>
                <a:spLocks noChangeShapeType="1"/>
              </p:cNvSpPr>
              <p:nvPr/>
            </p:nvSpPr>
            <p:spPr bwMode="auto">
              <a:xfrm>
                <a:off x="6795360" y="4335780"/>
                <a:ext cx="971550" cy="614363"/>
              </a:xfrm>
              <a:prstGeom prst="line">
                <a:avLst/>
              </a:prstGeom>
              <a:noFill/>
              <a:ln w="15875">
                <a:solidFill>
                  <a:srgbClr val="00B0F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/>
              <a:lstStyle/>
              <a:p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그룹 114"/>
            <p:cNvGrpSpPr/>
            <p:nvPr/>
          </p:nvGrpSpPr>
          <p:grpSpPr>
            <a:xfrm>
              <a:off x="5221179" y="3177456"/>
              <a:ext cx="1579716" cy="1579712"/>
              <a:chOff x="8967634" y="2930330"/>
              <a:chExt cx="1579716" cy="1579712"/>
            </a:xfrm>
          </p:grpSpPr>
          <p:grpSp>
            <p:nvGrpSpPr>
              <p:cNvPr id="8" name="그룹 185"/>
              <p:cNvGrpSpPr/>
              <p:nvPr/>
            </p:nvGrpSpPr>
            <p:grpSpPr>
              <a:xfrm>
                <a:off x="8967634" y="2930330"/>
                <a:ext cx="1579716" cy="1579712"/>
                <a:chOff x="3548120" y="2492955"/>
                <a:chExt cx="2047759" cy="2047759"/>
              </a:xfrm>
            </p:grpSpPr>
            <p:sp>
              <p:nvSpPr>
                <p:cNvPr id="188" name="타원 187"/>
                <p:cNvSpPr/>
                <p:nvPr/>
              </p:nvSpPr>
              <p:spPr>
                <a:xfrm>
                  <a:off x="3548120" y="2492955"/>
                  <a:ext cx="2047759" cy="2047759"/>
                </a:xfrm>
                <a:prstGeom prst="ellipse">
                  <a:avLst/>
                </a:prstGeom>
                <a:noFill/>
                <a:ln w="66675">
                  <a:gradFill flip="none" rotWithShape="1">
                    <a:gsLst>
                      <a:gs pos="0">
                        <a:srgbClr val="00B0F0"/>
                      </a:gs>
                      <a:gs pos="100000">
                        <a:srgbClr val="C9F1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50800" dist="25400" dir="5400000" algn="t" rotWithShape="0">
                    <a:prstClr val="black">
                      <a:alpha val="6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" name="그룹 188"/>
                <p:cNvGrpSpPr/>
                <p:nvPr/>
              </p:nvGrpSpPr>
              <p:grpSpPr>
                <a:xfrm>
                  <a:off x="3657599" y="2634073"/>
                  <a:ext cx="1828800" cy="1765523"/>
                  <a:chOff x="3779912" y="1988841"/>
                  <a:chExt cx="1828800" cy="1765523"/>
                </a:xfrm>
              </p:grpSpPr>
              <p:sp>
                <p:nvSpPr>
                  <p:cNvPr id="190" name="타원 189"/>
                  <p:cNvSpPr/>
                  <p:nvPr/>
                </p:nvSpPr>
                <p:spPr>
                  <a:xfrm>
                    <a:off x="3779912" y="1988841"/>
                    <a:ext cx="1828800" cy="1765523"/>
                  </a:xfrm>
                  <a:prstGeom prst="ellipse">
                    <a:avLst/>
                  </a:prstGeom>
                  <a:gradFill>
                    <a:gsLst>
                      <a:gs pos="95000">
                        <a:schemeClr val="bg1"/>
                      </a:gs>
                      <a:gs pos="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ln>
                    <a:solidFill>
                      <a:srgbClr val="65C2F1"/>
                    </a:solidFill>
                  </a:ln>
                  <a:effectLst>
                    <a:outerShdw blurRad="50800" dist="25400" dir="5400000" algn="t" rotWithShape="0">
                      <a:prstClr val="black">
                        <a:alpha val="6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pc="-20" dirty="0"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그룹 190"/>
                  <p:cNvGrpSpPr/>
                  <p:nvPr/>
                </p:nvGrpSpPr>
                <p:grpSpPr>
                  <a:xfrm>
                    <a:off x="3823309" y="2007837"/>
                    <a:ext cx="1780108" cy="1633567"/>
                    <a:chOff x="2808604" y="3751706"/>
                    <a:chExt cx="1750554" cy="1634330"/>
                  </a:xfrm>
                </p:grpSpPr>
                <p:pic>
                  <p:nvPicPr>
                    <p:cNvPr id="192" name="Picture 2" descr="D:\시우컴퍼니\2013.09.10_조달청\IMAGE\tds003tg0706_300dpi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08604" y="3751706"/>
                      <a:ext cx="1750554" cy="163433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93" name="그림 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281" t="53738" r="38181" b="27945"/>
                    <a:stretch>
                      <a:fillRect/>
                    </a:stretch>
                  </p:blipFill>
                  <p:spPr bwMode="auto">
                    <a:xfrm>
                      <a:off x="2828642" y="3890284"/>
                      <a:ext cx="1671411" cy="97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101600" sx="102000" sy="102000" algn="ctr" rotWithShape="0">
                        <a:schemeClr val="bg1">
                          <a:alpha val="87000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sp>
            <p:nvSpPr>
              <p:cNvPr id="187" name="TextBox 186"/>
              <p:cNvSpPr txBox="1"/>
              <p:nvPr/>
            </p:nvSpPr>
            <p:spPr>
              <a:xfrm>
                <a:off x="9075438" y="3736082"/>
                <a:ext cx="14020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spc="-2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Standard Linkage</a:t>
                </a:r>
              </a:p>
              <a:p>
                <a:pPr algn="ctr"/>
                <a:r>
                  <a:rPr lang="en-US" altLang="ko-KR" sz="1400" spc="-2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</a:p>
            </p:txBody>
          </p:sp>
        </p:grpSp>
        <p:grpSp>
          <p:nvGrpSpPr>
            <p:cNvPr id="11" name="그룹 115"/>
            <p:cNvGrpSpPr/>
            <p:nvPr/>
          </p:nvGrpSpPr>
          <p:grpSpPr>
            <a:xfrm>
              <a:off x="4564922" y="1406297"/>
              <a:ext cx="1315774" cy="788513"/>
              <a:chOff x="215624" y="2625308"/>
              <a:chExt cx="1312945" cy="700039"/>
            </a:xfrm>
          </p:grpSpPr>
          <p:sp>
            <p:nvSpPr>
              <p:cNvPr id="183" name="모서리가 둥근 직사각형 182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Bidding System</a:t>
                </a:r>
              </a:p>
            </p:txBody>
          </p:sp>
          <p:sp>
            <p:nvSpPr>
              <p:cNvPr id="185" name="직사각형 184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그룹 116"/>
            <p:cNvGrpSpPr/>
            <p:nvPr/>
          </p:nvGrpSpPr>
          <p:grpSpPr>
            <a:xfrm>
              <a:off x="6025733" y="1406297"/>
              <a:ext cx="1315774" cy="788513"/>
              <a:chOff x="215624" y="2625308"/>
              <a:chExt cx="1312945" cy="700039"/>
            </a:xfrm>
          </p:grpSpPr>
          <p:sp>
            <p:nvSpPr>
              <p:cNvPr id="180" name="모서리가 둥근 직사각형 179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직사각형 180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Credit Certificate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Authorities</a:t>
                </a:r>
              </a:p>
            </p:txBody>
          </p:sp>
          <p:sp>
            <p:nvSpPr>
              <p:cNvPr id="182" name="직사각형 181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그룹 117"/>
            <p:cNvGrpSpPr/>
            <p:nvPr/>
          </p:nvGrpSpPr>
          <p:grpSpPr>
            <a:xfrm>
              <a:off x="7740526" y="2511197"/>
              <a:ext cx="1187450" cy="788513"/>
              <a:chOff x="215624" y="2625308"/>
              <a:chExt cx="1312945" cy="700039"/>
            </a:xfrm>
          </p:grpSpPr>
          <p:sp>
            <p:nvSpPr>
              <p:cNvPr id="177" name="모서리가 둥근 직사각형 176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215624" y="2730938"/>
                <a:ext cx="1312945" cy="21313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Supplier</a:t>
                </a:r>
              </a:p>
            </p:txBody>
          </p:sp>
          <p:sp>
            <p:nvSpPr>
              <p:cNvPr id="179" name="직사각형 178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그룹 118"/>
            <p:cNvGrpSpPr/>
            <p:nvPr/>
          </p:nvGrpSpPr>
          <p:grpSpPr>
            <a:xfrm>
              <a:off x="7740526" y="3429001"/>
              <a:ext cx="1187450" cy="1070861"/>
              <a:chOff x="215624" y="2509941"/>
              <a:chExt cx="1312945" cy="950706"/>
            </a:xfrm>
          </p:grpSpPr>
          <p:sp>
            <p:nvSpPr>
              <p:cNvPr id="155" name="모서리가 둥근 직사각형 154"/>
              <p:cNvSpPr/>
              <p:nvPr/>
            </p:nvSpPr>
            <p:spPr>
              <a:xfrm>
                <a:off x="251583" y="2509941"/>
                <a:ext cx="1241027" cy="887913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215624" y="2522930"/>
                <a:ext cx="1312945" cy="6065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Product Quality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</a:t>
                </a:r>
                <a:b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Authorities</a:t>
                </a:r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215624" y="31163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그룹 128"/>
            <p:cNvGrpSpPr/>
            <p:nvPr/>
          </p:nvGrpSpPr>
          <p:grpSpPr>
            <a:xfrm>
              <a:off x="7740526" y="4562247"/>
              <a:ext cx="1187450" cy="788513"/>
              <a:chOff x="215624" y="2625308"/>
              <a:chExt cx="1312945" cy="700039"/>
            </a:xfrm>
          </p:grpSpPr>
          <p:sp>
            <p:nvSpPr>
              <p:cNvPr id="151" name="모서리가 둥근 직사각형 150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직사각형 151"/>
              <p:cNvSpPr/>
              <p:nvPr/>
            </p:nvSpPr>
            <p:spPr>
              <a:xfrm>
                <a:off x="215624" y="2730938"/>
                <a:ext cx="1312945" cy="21313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Bank</a:t>
                </a:r>
                <a:endParaRPr lang="en-US" altLang="ko-KR" sz="12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직사각형 153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그룹 129"/>
            <p:cNvGrpSpPr/>
            <p:nvPr/>
          </p:nvGrpSpPr>
          <p:grpSpPr>
            <a:xfrm>
              <a:off x="4991233" y="5664675"/>
              <a:ext cx="1080956" cy="788513"/>
              <a:chOff x="215624" y="2625308"/>
              <a:chExt cx="1312945" cy="700039"/>
            </a:xfrm>
          </p:grpSpPr>
          <p:sp>
            <p:nvSpPr>
              <p:cNvPr id="147" name="모서리가 둥근 직사각형 146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>
                <a:off x="215624" y="26653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Associations</a:t>
                </a:r>
              </a:p>
            </p:txBody>
          </p:sp>
          <p:sp>
            <p:nvSpPr>
              <p:cNvPr id="149" name="직사각형 148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그룹 130"/>
            <p:cNvGrpSpPr/>
            <p:nvPr/>
          </p:nvGrpSpPr>
          <p:grpSpPr>
            <a:xfrm>
              <a:off x="6277768" y="5664675"/>
              <a:ext cx="1080956" cy="788513"/>
              <a:chOff x="215624" y="2625308"/>
              <a:chExt cx="1312945" cy="700039"/>
            </a:xfrm>
          </p:grpSpPr>
          <p:sp>
            <p:nvSpPr>
              <p:cNvPr id="143" name="모서리가 둥근 직사각형 142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직사각형 143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Certificate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Authorities</a:t>
                </a: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그룹 131"/>
            <p:cNvGrpSpPr/>
            <p:nvPr/>
          </p:nvGrpSpPr>
          <p:grpSpPr>
            <a:xfrm>
              <a:off x="3371850" y="2475996"/>
              <a:ext cx="1019716" cy="817265"/>
              <a:chOff x="215624" y="2599782"/>
              <a:chExt cx="1312945" cy="725565"/>
            </a:xfrm>
          </p:grpSpPr>
          <p:sp>
            <p:nvSpPr>
              <p:cNvPr id="140" name="모서리가 둥근 직사각형 139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직사각형 140"/>
              <p:cNvSpPr/>
              <p:nvPr/>
            </p:nvSpPr>
            <p:spPr>
              <a:xfrm>
                <a:off x="215624" y="2599782"/>
                <a:ext cx="1312945" cy="47544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Government/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Public Org</a:t>
                </a:r>
              </a:p>
            </p:txBody>
          </p:sp>
          <p:sp>
            <p:nvSpPr>
              <p:cNvPr id="142" name="직사각형 141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그룹 133"/>
            <p:cNvGrpSpPr/>
            <p:nvPr/>
          </p:nvGrpSpPr>
          <p:grpSpPr>
            <a:xfrm>
              <a:off x="3371850" y="4603040"/>
              <a:ext cx="1019716" cy="788513"/>
              <a:chOff x="215624" y="2625308"/>
              <a:chExt cx="1312945" cy="700039"/>
            </a:xfrm>
          </p:grpSpPr>
          <p:sp>
            <p:nvSpPr>
              <p:cNvPr id="137" name="모서리가 둥근 직사각형 136"/>
              <p:cNvSpPr/>
              <p:nvPr/>
            </p:nvSpPr>
            <p:spPr>
              <a:xfrm>
                <a:off x="251583" y="2625308"/>
                <a:ext cx="1241027" cy="656770"/>
              </a:xfrm>
              <a:prstGeom prst="roundRect">
                <a:avLst>
                  <a:gd name="adj" fmla="val 12584"/>
                </a:avLst>
              </a:prstGeom>
              <a:gradFill flip="none" rotWithShape="1">
                <a:gsLst>
                  <a:gs pos="19000">
                    <a:schemeClr val="bg1">
                      <a:lumMod val="85000"/>
                    </a:schemeClr>
                  </a:gs>
                  <a:gs pos="7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base">
                  <a:lnSpc>
                    <a:spcPct val="80000"/>
                  </a:lnSpc>
                  <a:spcAft>
                    <a:spcPts val="100"/>
                  </a:spcAft>
                </a:pPr>
                <a:endParaRPr lang="en-US" altLang="ko-KR" sz="1600" spc="-30" dirty="0">
                  <a:gradFill>
                    <a:gsLst>
                      <a:gs pos="53000">
                        <a:schemeClr val="bg1">
                          <a:lumMod val="75000"/>
                        </a:schemeClr>
                      </a:gs>
                      <a:gs pos="29000">
                        <a:schemeClr val="bg1">
                          <a:lumMod val="95000"/>
                        </a:schemeClr>
                      </a:gs>
                      <a:gs pos="81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215624" y="2665360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Surety</a:t>
                </a:r>
              </a:p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Company</a:t>
                </a: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215624" y="2981061"/>
                <a:ext cx="1312945" cy="3442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dirty="0" smtClean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endParaRPr lang="en-US" altLang="ko-KR" sz="2400" dirty="0">
                  <a:gradFill>
                    <a:gsLst>
                      <a:gs pos="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5" name="Picture 62" descr="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2504" y="2970940"/>
              <a:ext cx="301880" cy="28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63" descr="0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4844" y="3872115"/>
              <a:ext cx="299906" cy="28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그룹 231"/>
          <p:cNvGrpSpPr/>
          <p:nvPr/>
        </p:nvGrpSpPr>
        <p:grpSpPr>
          <a:xfrm>
            <a:off x="238520" y="1274048"/>
            <a:ext cx="535855" cy="528370"/>
            <a:chOff x="272679" y="1450876"/>
            <a:chExt cx="535855" cy="528370"/>
          </a:xfrm>
        </p:grpSpPr>
        <p:pic>
          <p:nvPicPr>
            <p:cNvPr id="233" name="Picture 2" descr="C:\Users\Flapino\Desktop\2013.09.04_조달청_회의ppt\이미지\무제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" y="1486948"/>
              <a:ext cx="492298" cy="4922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직사각형 233"/>
            <p:cNvSpPr/>
            <p:nvPr/>
          </p:nvSpPr>
          <p:spPr>
            <a:xfrm>
              <a:off x="272679" y="1450876"/>
              <a:ext cx="5358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34"/>
          <p:cNvGrpSpPr/>
          <p:nvPr/>
        </p:nvGrpSpPr>
        <p:grpSpPr>
          <a:xfrm>
            <a:off x="238520" y="3087342"/>
            <a:ext cx="535855" cy="528370"/>
            <a:chOff x="272679" y="1450876"/>
            <a:chExt cx="535855" cy="528370"/>
          </a:xfrm>
        </p:grpSpPr>
        <p:pic>
          <p:nvPicPr>
            <p:cNvPr id="236" name="Picture 2" descr="C:\Users\Flapino\Desktop\2013.09.04_조달청_회의ppt\이미지\무제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" y="1486948"/>
              <a:ext cx="492298" cy="4922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직사각형 236"/>
            <p:cNvSpPr/>
            <p:nvPr/>
          </p:nvSpPr>
          <p:spPr>
            <a:xfrm>
              <a:off x="272679" y="1450876"/>
              <a:ext cx="535855" cy="5232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237"/>
          <p:cNvGrpSpPr/>
          <p:nvPr/>
        </p:nvGrpSpPr>
        <p:grpSpPr>
          <a:xfrm>
            <a:off x="238520" y="4525248"/>
            <a:ext cx="535855" cy="528370"/>
            <a:chOff x="272679" y="1450876"/>
            <a:chExt cx="535855" cy="528370"/>
          </a:xfrm>
        </p:grpSpPr>
        <p:pic>
          <p:nvPicPr>
            <p:cNvPr id="239" name="Picture 2" descr="C:\Users\Flapino\Desktop\2013.09.04_조달청_회의ppt\이미지\무제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" y="1486948"/>
              <a:ext cx="492298" cy="4922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직사각형 239"/>
            <p:cNvSpPr/>
            <p:nvPr/>
          </p:nvSpPr>
          <p:spPr>
            <a:xfrm>
              <a:off x="272679" y="1450876"/>
              <a:ext cx="5358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spc="-50" dirty="0" smtClean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76200" dist="12700" dir="2700000" algn="tl" rotWithShape="0">
                      <a:prstClr val="black">
                        <a:alpha val="67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endParaRPr lang="ko-KR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9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330200" y="1927814"/>
            <a:ext cx="8084704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Service list</a:t>
            </a:r>
            <a:endParaRPr lang="en-US" altLang="ko-KR" b="1" spc="-60" dirty="0" smtClean="0">
              <a:solidFill>
                <a:srgbClr val="2D1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09974"/>
              </p:ext>
            </p:extLst>
          </p:nvPr>
        </p:nvGraphicFramePr>
        <p:xfrm>
          <a:off x="461437" y="2350436"/>
          <a:ext cx="8215019" cy="3310202"/>
        </p:xfrm>
        <a:graphic>
          <a:graphicData uri="http://schemas.openxmlformats.org/drawingml/2006/table">
            <a:tbl>
              <a:tblPr/>
              <a:tblGrid>
                <a:gridCol w="1753109"/>
                <a:gridCol w="785818"/>
                <a:gridCol w="5676092"/>
              </a:tblGrid>
              <a:tr h="304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ko-KR" altLang="en-US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 API</a:t>
                      </a:r>
                      <a:endParaRPr lang="ko-KR" altLang="en-US" sz="14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 function</a:t>
                      </a:r>
                      <a:endParaRPr lang="ko-KR" altLang="en-US" sz="14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1FE1"/>
                    </a:solidFill>
                  </a:tcPr>
                </a:tc>
              </a:tr>
              <a:tr h="5089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Pre-announcement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pre-announcement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specification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suppliers opinion which is</a:t>
                      </a:r>
                      <a:b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performed prior to tender notice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Tender notice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Tender notice list, detail tender information, etc.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 tender announcement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Bidders list, estimated price, winners information,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bidding price of each</a:t>
                      </a:r>
                      <a:b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bidders, etc.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information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 list, detail contract information, etc.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2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Catalog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 classification information,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catalog information, maker’s information,</a:t>
                      </a:r>
                      <a:b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etc.</a:t>
                      </a:r>
                      <a:endParaRPr lang="ko-KR" alt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2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rgbClr val="2D1FE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Categories</a:t>
                      </a:r>
                      <a:endParaRPr lang="ko-KR" altLang="en-US" sz="1400" b="1" kern="1200" dirty="0" smtClean="0">
                        <a:solidFill>
                          <a:srgbClr val="2D1FE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 smtClean="0">
                          <a:solidFill>
                            <a:srgbClr val="2D1FE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Services</a:t>
                      </a:r>
                      <a:endParaRPr lang="ko-KR" altLang="en-US" sz="1400" b="1" kern="1200" dirty="0" smtClean="0">
                        <a:solidFill>
                          <a:srgbClr val="2D1FE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330200" y="1142984"/>
            <a:ext cx="8084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Blip>
                <a:blip r:embed="rId3"/>
              </a:buBlip>
              <a:defRPr/>
            </a:pPr>
            <a:r>
              <a:rPr lang="en-US" altLang="ko-KR" b="1" spc="-8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Main schedule</a:t>
            </a:r>
            <a:endParaRPr lang="en-US" altLang="ko-KR" b="1" spc="-60" dirty="0">
              <a:solidFill>
                <a:srgbClr val="2D1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indent="-203200"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altLang="ko-KR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altLang="ko-KR" sz="1600" spc="-80" dirty="0"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en-US" altLang="ko-KR" sz="16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information of 5 </a:t>
            </a:r>
            <a:r>
              <a:rPr lang="en-US" altLang="ko-KR" sz="1600" spc="-80" dirty="0">
                <a:latin typeface="Arial" panose="020B0604020202020204" pitchFamily="34" charset="0"/>
                <a:cs typeface="Arial" panose="020B0604020202020204" pitchFamily="34" charset="0"/>
              </a:rPr>
              <a:t>category </a:t>
            </a:r>
            <a:r>
              <a:rPr lang="en-US" altLang="ko-KR" sz="16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en-US" altLang="ko-KR" sz="1600" spc="-80" dirty="0">
                <a:latin typeface="Arial" panose="020B0604020202020204" pitchFamily="34" charset="0"/>
                <a:cs typeface="Arial" panose="020B0604020202020204" pitchFamily="34" charset="0"/>
              </a:rPr>
              <a:t>cases (</a:t>
            </a:r>
            <a:r>
              <a:rPr lang="en-US" altLang="ko-KR" sz="1600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ko-KR" sz="1600" spc="-8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r>
              <a:rPr lang="en-US" altLang="ko-KR" sz="16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50246" y="188640"/>
            <a:ext cx="617914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b="1" spc="-150" dirty="0" smtClean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Open API for Procurement Information</a:t>
            </a:r>
            <a:endParaRPr lang="en-US" altLang="ko-KR" sz="2800" b="1" spc="-150" dirty="0"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5604" y="82550"/>
            <a:ext cx="3836307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e-Procurement in Korea</a:t>
            </a:r>
            <a:endParaRPr lang="ko-KR" altLang="en-US" dirty="0"/>
          </a:p>
        </p:txBody>
      </p:sp>
      <p:grpSp>
        <p:nvGrpSpPr>
          <p:cNvPr id="2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KONEPS (Korea On-line E-Procurement System)</a:t>
              </a:r>
            </a:p>
          </p:txBody>
        </p:sp>
        <p:pic>
          <p:nvPicPr>
            <p:cNvPr id="34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65742"/>
          <a:stretch/>
        </p:blipFill>
        <p:spPr>
          <a:xfrm>
            <a:off x="0" y="1561134"/>
            <a:ext cx="9144000" cy="5072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539750" y="2867598"/>
            <a:ext cx="8368233" cy="3528392"/>
          </a:xfrm>
          <a:prstGeom prst="roundRect">
            <a:avLst>
              <a:gd name="adj" fmla="val 3057"/>
            </a:avLst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45" name="오른쪽 화살표 44"/>
          <p:cNvSpPr/>
          <p:nvPr/>
        </p:nvSpPr>
        <p:spPr bwMode="auto">
          <a:xfrm>
            <a:off x="2644766" y="3524414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오른쪽 화살표 56"/>
          <p:cNvSpPr/>
          <p:nvPr/>
        </p:nvSpPr>
        <p:spPr bwMode="auto">
          <a:xfrm>
            <a:off x="4556211" y="3524414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오른쪽 화살표 57"/>
          <p:cNvSpPr/>
          <p:nvPr/>
        </p:nvSpPr>
        <p:spPr bwMode="auto">
          <a:xfrm>
            <a:off x="2644766" y="5371069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오른쪽 화살표 58"/>
          <p:cNvSpPr/>
          <p:nvPr/>
        </p:nvSpPr>
        <p:spPr bwMode="auto">
          <a:xfrm>
            <a:off x="4556211" y="5371069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오른쪽 화살표 61"/>
          <p:cNvSpPr/>
          <p:nvPr/>
        </p:nvSpPr>
        <p:spPr bwMode="auto">
          <a:xfrm rot="1800000">
            <a:off x="6347262" y="3603196"/>
            <a:ext cx="736147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오른쪽 화살표 62"/>
          <p:cNvSpPr/>
          <p:nvPr/>
        </p:nvSpPr>
        <p:spPr bwMode="auto">
          <a:xfrm rot="19800000">
            <a:off x="6381722" y="5301520"/>
            <a:ext cx="699213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041702" y="4088811"/>
            <a:ext cx="1634754" cy="1197046"/>
          </a:xfrm>
          <a:prstGeom prst="roundRect">
            <a:avLst>
              <a:gd name="adj" fmla="val 8186"/>
            </a:avLst>
          </a:prstGeom>
          <a:gradFill flip="none" rotWithShape="1">
            <a:gsLst>
              <a:gs pos="0">
                <a:schemeClr val="bg1">
                  <a:lumMod val="93000"/>
                </a:schemeClr>
              </a:gs>
              <a:gs pos="100000">
                <a:schemeClr val="bg1">
                  <a:lumMod val="74000"/>
                </a:schemeClr>
              </a:gs>
            </a:gsLst>
            <a:lin ang="5400000" scaled="1"/>
            <a:tileRect/>
          </a:gra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  <a:sp3d>
              <a:bevelT w="0"/>
            </a:sp3d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2400" b="1" spc="-100" dirty="0">
                <a:gradFill flip="none" rotWithShape="1">
                  <a:gsLst>
                    <a:gs pos="0">
                      <a:srgbClr val="F46F0C"/>
                    </a:gs>
                    <a:gs pos="100000">
                      <a:srgbClr val="F2A10E">
                        <a:lumMod val="77000"/>
                        <a:lumOff val="23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25400" dir="2700000" algn="tl" rotWithShape="0">
                    <a:prstClr val="black">
                      <a:alpha val="83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e-Payment</a:t>
            </a:r>
            <a:endParaRPr lang="ko-KR" altLang="en-US" sz="2400" b="1" spc="-100" dirty="0">
              <a:gradFill flip="none" rotWithShape="1">
                <a:gsLst>
                  <a:gs pos="0">
                    <a:srgbClr val="F46F0C"/>
                  </a:gs>
                  <a:gs pos="100000">
                    <a:srgbClr val="F2A10E">
                      <a:lumMod val="77000"/>
                      <a:lumOff val="23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25400" dir="2700000" algn="tl" rotWithShape="0">
                  <a:prstClr val="black">
                    <a:alpha val="83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5604" y="82550"/>
            <a:ext cx="3836307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e-Procurement in Korea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683568" y="3121234"/>
            <a:ext cx="1944018" cy="3048010"/>
            <a:chOff x="539750" y="3069308"/>
            <a:chExt cx="1944018" cy="3048010"/>
          </a:xfrm>
        </p:grpSpPr>
        <p:pic>
          <p:nvPicPr>
            <p:cNvPr id="25" name="그림 1"/>
            <p:cNvPicPr>
              <a:picLocks noChangeAspect="1"/>
            </p:cNvPicPr>
            <p:nvPr/>
          </p:nvPicPr>
          <p:blipFill>
            <a:blip r:embed="rId3" cstate="print"/>
            <a:srcRect t="32687" r="76250" b="6944"/>
            <a:stretch>
              <a:fillRect/>
            </a:stretch>
          </p:blipFill>
          <p:spPr bwMode="auto">
            <a:xfrm>
              <a:off x="539750" y="3069308"/>
              <a:ext cx="1944018" cy="3048010"/>
            </a:xfrm>
            <a:prstGeom prst="roundRect">
              <a:avLst>
                <a:gd name="adj" fmla="val 6378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직사각형 25"/>
            <p:cNvSpPr/>
            <p:nvPr/>
          </p:nvSpPr>
          <p:spPr bwMode="auto">
            <a:xfrm>
              <a:off x="539750" y="3069308"/>
              <a:ext cx="1928813" cy="30243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Pct val="65000"/>
                <a:defRPr/>
              </a:pPr>
              <a:r>
                <a:rPr lang="en-US" altLang="ko-KR" sz="2800" b="1" spc="-60" dirty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“KONEPS”</a:t>
              </a:r>
            </a:p>
            <a:p>
              <a:pPr>
                <a:buSzPct val="65000"/>
                <a:defRPr/>
              </a:pPr>
              <a:endParaRPr lang="en-US" altLang="ko-KR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Korea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ON-line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E-Procurement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System</a:t>
              </a:r>
              <a:endParaRPr lang="ko-KR" altLang="en-US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 bwMode="auto">
          <a:xfrm>
            <a:off x="3108403" y="3147061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e-Bidding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023006" y="3147061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b="1" spc="-10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e-Contracting</a:t>
            </a:r>
            <a:endParaRPr lang="ko-KR" altLang="en-US" sz="2000" b="1" spc="-10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108403" y="5097548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Online</a:t>
            </a:r>
          </a:p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Shopping</a:t>
            </a:r>
          </a:p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Mall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023006" y="5058374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e-Ordering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KONEPS (Korea On-line E-Procurement System)</a:t>
              </a:r>
            </a:p>
          </p:txBody>
        </p:sp>
        <p:pic>
          <p:nvPicPr>
            <p:cNvPr id="34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직사각형 37"/>
          <p:cNvSpPr/>
          <p:nvPr/>
        </p:nvSpPr>
        <p:spPr>
          <a:xfrm>
            <a:off x="428595" y="1513795"/>
            <a:ext cx="8607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Single window for public procurement</a:t>
            </a:r>
          </a:p>
          <a:p>
            <a:pPr marL="203200" indent="-203200"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End-to-end service that covers the entire procurement processes</a:t>
            </a:r>
          </a:p>
          <a:p>
            <a:pPr marL="203200" indent="-203200"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Seamless service through data interconnection with 156 database systems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 bwMode="auto">
          <a:xfrm>
            <a:off x="539651" y="2204368"/>
            <a:ext cx="8064698" cy="4463132"/>
          </a:xfrm>
          <a:prstGeom prst="roundRect">
            <a:avLst>
              <a:gd name="adj" fmla="val 95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85" name="자유형 84"/>
          <p:cNvSpPr/>
          <p:nvPr/>
        </p:nvSpPr>
        <p:spPr bwMode="auto">
          <a:xfrm rot="2391845">
            <a:off x="2236213" y="3243568"/>
            <a:ext cx="1724699" cy="669497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86" name="자유형 85"/>
          <p:cNvSpPr/>
          <p:nvPr/>
        </p:nvSpPr>
        <p:spPr bwMode="auto">
          <a:xfrm rot="20079926">
            <a:off x="2341370" y="4466574"/>
            <a:ext cx="1755793" cy="763601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22622" y="2103668"/>
            <a:ext cx="8103217" cy="2857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ko-KR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Before</a:t>
            </a:r>
          </a:p>
        </p:txBody>
      </p:sp>
      <p:sp>
        <p:nvSpPr>
          <p:cNvPr id="66" name="모서리가 둥근 직사각형 65"/>
          <p:cNvSpPr/>
          <p:nvPr/>
        </p:nvSpPr>
        <p:spPr bwMode="auto">
          <a:xfrm>
            <a:off x="5509270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73377" y="6212872"/>
            <a:ext cx="1310248" cy="383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Certification-</a:t>
            </a:r>
          </a:p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Related agencies</a:t>
            </a:r>
          </a:p>
        </p:txBody>
      </p:sp>
      <p:pic>
        <p:nvPicPr>
          <p:cNvPr id="54" name="그림 53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5722" y="5389852"/>
            <a:ext cx="405558" cy="808550"/>
          </a:xfrm>
          <a:prstGeom prst="rect">
            <a:avLst/>
          </a:prstGeom>
        </p:spPr>
      </p:pic>
      <p:sp>
        <p:nvSpPr>
          <p:cNvPr id="68" name="모서리가 둥근 직사각형 67"/>
          <p:cNvSpPr/>
          <p:nvPr/>
        </p:nvSpPr>
        <p:spPr bwMode="auto">
          <a:xfrm>
            <a:off x="7073490" y="2518794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186497" y="3411093"/>
            <a:ext cx="1212448" cy="383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Industry </a:t>
            </a:r>
          </a:p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Associations</a:t>
            </a:r>
          </a:p>
        </p:txBody>
      </p:sp>
      <p:pic>
        <p:nvPicPr>
          <p:cNvPr id="56" name="그림 55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4758" y="2569642"/>
            <a:ext cx="491961" cy="845367"/>
          </a:xfrm>
          <a:prstGeom prst="rect">
            <a:avLst/>
          </a:prstGeom>
        </p:spPr>
      </p:pic>
      <p:sp>
        <p:nvSpPr>
          <p:cNvPr id="119" name="모서리가 둥근 직사각형 118"/>
          <p:cNvSpPr/>
          <p:nvPr/>
        </p:nvSpPr>
        <p:spPr bwMode="auto">
          <a:xfrm>
            <a:off x="623977" y="2518794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22498" y="3381268"/>
            <a:ext cx="144142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Ministry of </a:t>
            </a:r>
            <a:r>
              <a:rPr lang="en-US" altLang="ko-KR" sz="105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Strategy</a:t>
            </a:r>
          </a:p>
          <a:p>
            <a:pPr algn="ctr"/>
            <a:r>
              <a:rPr lang="en-US" altLang="ko-KR" sz="105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and Finance</a:t>
            </a:r>
            <a:endParaRPr lang="en-US" altLang="ko-KR" sz="105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Arial" pitchFamily="34" charset="0"/>
              <a:ea typeface="돋움" pitchFamily="50" charset="-127"/>
            </a:endParaRPr>
          </a:p>
        </p:txBody>
      </p:sp>
      <p:pic>
        <p:nvPicPr>
          <p:cNvPr id="82" name="그림 81" descr="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236" y="2676760"/>
            <a:ext cx="955944" cy="632670"/>
          </a:xfrm>
          <a:prstGeom prst="rect">
            <a:avLst/>
          </a:prstGeom>
        </p:spPr>
      </p:pic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145604" y="82550"/>
            <a:ext cx="531158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e-Transformation – Before &amp; After</a:t>
            </a:r>
            <a:endParaRPr lang="ko-KR" altLang="en-US" dirty="0"/>
          </a:p>
        </p:txBody>
      </p:sp>
      <p:sp>
        <p:nvSpPr>
          <p:cNvPr id="65" name="모서리가 둥근 직사각형 64"/>
          <p:cNvSpPr/>
          <p:nvPr/>
        </p:nvSpPr>
        <p:spPr bwMode="auto">
          <a:xfrm>
            <a:off x="3842978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4028647" y="6181385"/>
            <a:ext cx="1067124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Credit Rating Companies</a:t>
            </a:r>
          </a:p>
        </p:txBody>
      </p:sp>
      <p:grpSp>
        <p:nvGrpSpPr>
          <p:cNvPr id="6" name="그룹 69"/>
          <p:cNvGrpSpPr/>
          <p:nvPr/>
        </p:nvGrpSpPr>
        <p:grpSpPr>
          <a:xfrm>
            <a:off x="4064738" y="5445704"/>
            <a:ext cx="994942" cy="808390"/>
            <a:chOff x="4169129" y="5445224"/>
            <a:chExt cx="805742" cy="654664"/>
          </a:xfrm>
        </p:grpSpPr>
        <p:pic>
          <p:nvPicPr>
            <p:cNvPr id="51" name="그림 50" descr="0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9129" y="5445224"/>
              <a:ext cx="805742" cy="654664"/>
            </a:xfrm>
            <a:prstGeom prst="rect">
              <a:avLst/>
            </a:prstGeom>
          </p:spPr>
        </p:pic>
        <p:pic>
          <p:nvPicPr>
            <p:cNvPr id="84" name="그림 83" descr="1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422" y="5478810"/>
              <a:ext cx="167581" cy="179138"/>
            </a:xfrm>
            <a:prstGeom prst="rect">
              <a:avLst/>
            </a:prstGeom>
          </p:spPr>
        </p:pic>
      </p:grpSp>
      <p:sp>
        <p:nvSpPr>
          <p:cNvPr id="69" name="모서리가 둥근 직사각형 68"/>
          <p:cNvSpPr/>
          <p:nvPr/>
        </p:nvSpPr>
        <p:spPr bwMode="auto">
          <a:xfrm>
            <a:off x="7073490" y="3935340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7328375" y="4799868"/>
            <a:ext cx="928693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Surety Companies</a:t>
            </a:r>
          </a:p>
        </p:txBody>
      </p:sp>
      <p:pic>
        <p:nvPicPr>
          <p:cNvPr id="53" name="그림 52" descr="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1082" y="3990543"/>
            <a:ext cx="873758" cy="891058"/>
          </a:xfrm>
          <a:prstGeom prst="rect">
            <a:avLst/>
          </a:prstGeom>
        </p:spPr>
      </p:pic>
      <p:sp>
        <p:nvSpPr>
          <p:cNvPr id="64" name="모서리가 둥근 직사각형 63"/>
          <p:cNvSpPr/>
          <p:nvPr/>
        </p:nvSpPr>
        <p:spPr bwMode="auto">
          <a:xfrm>
            <a:off x="2176686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385201" y="6196714"/>
            <a:ext cx="1021433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Construction</a:t>
            </a:r>
          </a:p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Authorities</a:t>
            </a:r>
          </a:p>
        </p:txBody>
      </p:sp>
      <p:pic>
        <p:nvPicPr>
          <p:cNvPr id="57" name="그림 56" descr="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7382" y="5442564"/>
            <a:ext cx="647778" cy="781034"/>
          </a:xfrm>
          <a:prstGeom prst="rect">
            <a:avLst/>
          </a:prstGeom>
        </p:spPr>
      </p:pic>
      <p:sp>
        <p:nvSpPr>
          <p:cNvPr id="63" name="모서리가 둥근 직사각형 62"/>
          <p:cNvSpPr/>
          <p:nvPr/>
        </p:nvSpPr>
        <p:spPr bwMode="auto">
          <a:xfrm>
            <a:off x="623977" y="3935340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78559" y="4873981"/>
            <a:ext cx="1329298" cy="237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National Tax Office</a:t>
            </a:r>
          </a:p>
        </p:txBody>
      </p:sp>
      <p:pic>
        <p:nvPicPr>
          <p:cNvPr id="61" name="그림 60" descr="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582" y="4105298"/>
            <a:ext cx="1115254" cy="696446"/>
          </a:xfrm>
          <a:prstGeom prst="rect">
            <a:avLst/>
          </a:prstGeom>
        </p:spPr>
      </p:pic>
      <p:pic>
        <p:nvPicPr>
          <p:cNvPr id="58" name="그림 57" descr="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554" y="3093293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73" name="그림 72" descr="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650" y="4744661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77" name="그림 76" descr="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72200" y="4744661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78" name="그림 77" descr="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1625" y="2992325"/>
            <a:ext cx="446107" cy="476250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sp>
        <p:nvSpPr>
          <p:cNvPr id="114" name="자유형 113"/>
          <p:cNvSpPr/>
          <p:nvPr/>
        </p:nvSpPr>
        <p:spPr bwMode="auto">
          <a:xfrm rot="19208155" flipH="1">
            <a:off x="5071214" y="3257031"/>
            <a:ext cx="1724699" cy="669497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5" name="자유형 114"/>
          <p:cNvSpPr/>
          <p:nvPr/>
        </p:nvSpPr>
        <p:spPr bwMode="auto">
          <a:xfrm rot="1152439" flipH="1">
            <a:off x="5007733" y="4381269"/>
            <a:ext cx="1755793" cy="763601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13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interchange with 144 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external info systems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for seamless process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87" name="모서리가 둥근 직사각형 86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1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Seamless Service through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Data Integration</a:t>
              </a:r>
            </a:p>
          </p:txBody>
        </p:sp>
        <p:pic>
          <p:nvPicPr>
            <p:cNvPr id="88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그룹 24"/>
          <p:cNvGrpSpPr/>
          <p:nvPr/>
        </p:nvGrpSpPr>
        <p:grpSpPr>
          <a:xfrm>
            <a:off x="3874393" y="3589017"/>
            <a:ext cx="1192138" cy="1332004"/>
            <a:chOff x="3874393" y="3444638"/>
            <a:chExt cx="1192138" cy="1332004"/>
          </a:xfrm>
        </p:grpSpPr>
        <p:grpSp>
          <p:nvGrpSpPr>
            <p:cNvPr id="10" name="그룹 107"/>
            <p:cNvGrpSpPr/>
            <p:nvPr/>
          </p:nvGrpSpPr>
          <p:grpSpPr>
            <a:xfrm>
              <a:off x="4153855" y="3983260"/>
              <a:ext cx="823342" cy="793382"/>
              <a:chOff x="3892674" y="2770718"/>
              <a:chExt cx="1280958" cy="1234346"/>
            </a:xfrm>
          </p:grpSpPr>
          <p:grpSp>
            <p:nvGrpSpPr>
              <p:cNvPr id="11" name="그룹 48"/>
              <p:cNvGrpSpPr/>
              <p:nvPr/>
            </p:nvGrpSpPr>
            <p:grpSpPr>
              <a:xfrm>
                <a:off x="3892674" y="2799665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46" name="그림 45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47" name="그림 46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그룹 49"/>
              <p:cNvGrpSpPr/>
              <p:nvPr/>
            </p:nvGrpSpPr>
            <p:grpSpPr>
              <a:xfrm>
                <a:off x="4507235" y="277071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52" name="그림 51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55" name="그림 54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그룹 58"/>
              <p:cNvGrpSpPr/>
              <p:nvPr/>
            </p:nvGrpSpPr>
            <p:grpSpPr>
              <a:xfrm>
                <a:off x="4294262" y="301645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60" name="그림 59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7" name="그림 66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그룹 123"/>
            <p:cNvGrpSpPr/>
            <p:nvPr/>
          </p:nvGrpSpPr>
          <p:grpSpPr>
            <a:xfrm>
              <a:off x="4058419" y="3444638"/>
              <a:ext cx="1008112" cy="720080"/>
              <a:chOff x="4058419" y="2996952"/>
              <a:chExt cx="1008112" cy="720080"/>
            </a:xfrm>
          </p:grpSpPr>
          <p:sp>
            <p:nvSpPr>
              <p:cNvPr id="80" name="위쪽 화살표 79"/>
              <p:cNvSpPr/>
              <p:nvPr/>
            </p:nvSpPr>
            <p:spPr bwMode="auto">
              <a:xfrm>
                <a:off x="4058419" y="2996952"/>
                <a:ext cx="1008112" cy="720080"/>
              </a:xfrm>
              <a:prstGeom prst="upArrow">
                <a:avLst>
                  <a:gd name="adj1" fmla="val 68897"/>
                  <a:gd name="adj2" fmla="val 3436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71000">
                    <a:schemeClr val="accent6">
                      <a:lumMod val="75000"/>
                    </a:schemeClr>
                  </a:gs>
                </a:gsLst>
                <a:lin ang="1620000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45755" y="3048233"/>
                <a:ext cx="65248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buSzPct val="65000"/>
                </a:pPr>
                <a:r>
                  <a:rPr lang="en-US" altLang="ko-KR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Bid</a:t>
                </a:r>
                <a:endParaRPr lang="ko-KR" altLang="en-US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4096239" y="4472150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Supplier</a:t>
              </a:r>
            </a:p>
          </p:txBody>
        </p:sp>
        <p:pic>
          <p:nvPicPr>
            <p:cNvPr id="120" name="그림 119" descr="22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4393" y="3785058"/>
              <a:ext cx="516632" cy="679371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  <p:grpSp>
        <p:nvGrpSpPr>
          <p:cNvPr id="20" name="그룹 19"/>
          <p:cNvGrpSpPr/>
          <p:nvPr/>
        </p:nvGrpSpPr>
        <p:grpSpPr>
          <a:xfrm>
            <a:off x="3969644" y="2650464"/>
            <a:ext cx="1098239" cy="923906"/>
            <a:chOff x="3969644" y="2519940"/>
            <a:chExt cx="1098239" cy="923906"/>
          </a:xfrm>
        </p:grpSpPr>
        <p:grpSp>
          <p:nvGrpSpPr>
            <p:cNvPr id="15" name="그룹 82"/>
            <p:cNvGrpSpPr/>
            <p:nvPr/>
          </p:nvGrpSpPr>
          <p:grpSpPr>
            <a:xfrm>
              <a:off x="4244541" y="2650464"/>
              <a:ext cx="823342" cy="793382"/>
              <a:chOff x="3892674" y="2770718"/>
              <a:chExt cx="1280958" cy="1234346"/>
            </a:xfrm>
          </p:grpSpPr>
          <p:grpSp>
            <p:nvGrpSpPr>
              <p:cNvPr id="16" name="그룹 87"/>
              <p:cNvGrpSpPr/>
              <p:nvPr/>
            </p:nvGrpSpPr>
            <p:grpSpPr>
              <a:xfrm>
                <a:off x="3892674" y="2799665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111" name="그림 110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112" name="그림 111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그룹 95"/>
              <p:cNvGrpSpPr/>
              <p:nvPr/>
            </p:nvGrpSpPr>
            <p:grpSpPr>
              <a:xfrm>
                <a:off x="4507235" y="277071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109" name="그림 108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110" name="그림 109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그룹 97"/>
              <p:cNvGrpSpPr/>
              <p:nvPr/>
            </p:nvGrpSpPr>
            <p:grpSpPr>
              <a:xfrm>
                <a:off x="4294262" y="301645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99" name="그림 98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104" name="그림 103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</p:grpSp>
        <p:sp>
          <p:nvSpPr>
            <p:cNvPr id="113" name="Rectangle 14"/>
            <p:cNvSpPr>
              <a:spLocks noChangeArrowheads="1"/>
            </p:cNvSpPr>
            <p:nvPr/>
          </p:nvSpPr>
          <p:spPr bwMode="auto">
            <a:xfrm>
              <a:off x="4096239" y="3158404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Public Buyer</a:t>
              </a:r>
            </a:p>
          </p:txBody>
        </p:sp>
        <p:pic>
          <p:nvPicPr>
            <p:cNvPr id="71" name="그림 70" descr="11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69644" y="2519940"/>
              <a:ext cx="486915" cy="708462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</p:spTree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22222E-6 -4.81481E-6 L 0.22361 0.1044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5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7.40741E-7 L 0.21268 -0.1400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5.55556E-7 -1.11111E-6 L -0.19601 -0.1416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7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1.85185E-6 L -0.21354 0.1178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5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14" grpId="0" animBg="1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모서리가 둥근 직사각형 104"/>
          <p:cNvSpPr/>
          <p:nvPr/>
        </p:nvSpPr>
        <p:spPr bwMode="auto">
          <a:xfrm>
            <a:off x="539651" y="2204368"/>
            <a:ext cx="8064698" cy="4463132"/>
          </a:xfrm>
          <a:prstGeom prst="roundRect">
            <a:avLst>
              <a:gd name="adj" fmla="val 95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rgbClr val="00B0F0"/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06" name="Rectangle 14"/>
          <p:cNvSpPr>
            <a:spLocks noChangeArrowheads="1"/>
          </p:cNvSpPr>
          <p:nvPr/>
        </p:nvSpPr>
        <p:spPr bwMode="auto">
          <a:xfrm>
            <a:off x="522622" y="2103668"/>
            <a:ext cx="8103217" cy="285749"/>
          </a:xfrm>
          <a:prstGeom prst="round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ko-KR" b="1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After</a:t>
            </a:r>
            <a:endParaRPr lang="en-US" altLang="ko-KR" b="1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7" name="그룹 70"/>
          <p:cNvGrpSpPr/>
          <p:nvPr/>
        </p:nvGrpSpPr>
        <p:grpSpPr>
          <a:xfrm>
            <a:off x="710885" y="5572539"/>
            <a:ext cx="1033034" cy="923458"/>
            <a:chOff x="5509270" y="5255518"/>
            <a:chExt cx="1438462" cy="1285884"/>
          </a:xfrm>
        </p:grpSpPr>
        <p:sp>
          <p:nvSpPr>
            <p:cNvPr id="73" name="모서리가 둥근 직사각형 72"/>
            <p:cNvSpPr/>
            <p:nvPr/>
          </p:nvSpPr>
          <p:spPr bwMode="auto">
            <a:xfrm>
              <a:off x="5509270" y="5255518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5573378" y="6080923"/>
              <a:ext cx="1310248" cy="383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Certification-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Related agencies</a:t>
              </a:r>
            </a:p>
          </p:txBody>
        </p:sp>
        <p:pic>
          <p:nvPicPr>
            <p:cNvPr id="75" name="그림 74" descr="2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727" y="5392266"/>
              <a:ext cx="325548" cy="649036"/>
            </a:xfrm>
            <a:prstGeom prst="rect">
              <a:avLst/>
            </a:prstGeom>
          </p:spPr>
        </p:pic>
      </p:grpSp>
      <p:grpSp>
        <p:nvGrpSpPr>
          <p:cNvPr id="8" name="그룹 79"/>
          <p:cNvGrpSpPr/>
          <p:nvPr/>
        </p:nvGrpSpPr>
        <p:grpSpPr>
          <a:xfrm>
            <a:off x="709823" y="2524441"/>
            <a:ext cx="1035158" cy="923458"/>
            <a:chOff x="622498" y="2441451"/>
            <a:chExt cx="1441420" cy="1285884"/>
          </a:xfrm>
        </p:grpSpPr>
        <p:sp>
          <p:nvSpPr>
            <p:cNvPr id="81" name="모서리가 둥근 직사각형 80"/>
            <p:cNvSpPr/>
            <p:nvPr/>
          </p:nvSpPr>
          <p:spPr bwMode="auto">
            <a:xfrm>
              <a:off x="623977" y="2441451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622498" y="3303925"/>
              <a:ext cx="1441420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Ministry of Strategy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and Finance</a:t>
              </a:r>
            </a:p>
          </p:txBody>
        </p:sp>
        <p:pic>
          <p:nvPicPr>
            <p:cNvPr id="85" name="그림 84" descr="2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516" y="2698626"/>
              <a:ext cx="863384" cy="571412"/>
            </a:xfrm>
            <a:prstGeom prst="rect">
              <a:avLst/>
            </a:prstGeom>
          </p:spPr>
        </p:pic>
      </p:grpSp>
      <p:grpSp>
        <p:nvGrpSpPr>
          <p:cNvPr id="12" name="그룹 116"/>
          <p:cNvGrpSpPr/>
          <p:nvPr/>
        </p:nvGrpSpPr>
        <p:grpSpPr>
          <a:xfrm>
            <a:off x="710885" y="4556507"/>
            <a:ext cx="1033034" cy="923458"/>
            <a:chOff x="2176686" y="5255518"/>
            <a:chExt cx="1438462" cy="1285884"/>
          </a:xfrm>
        </p:grpSpPr>
        <p:sp>
          <p:nvSpPr>
            <p:cNvPr id="118" name="모서리가 둥근 직사각형 117"/>
            <p:cNvSpPr/>
            <p:nvPr/>
          </p:nvSpPr>
          <p:spPr bwMode="auto">
            <a:xfrm>
              <a:off x="2176686" y="5255518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2385200" y="6077528"/>
              <a:ext cx="1021433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Construction</a:t>
              </a:r>
            </a:p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Authorities</a:t>
              </a:r>
            </a:p>
          </p:txBody>
        </p:sp>
        <p:pic>
          <p:nvPicPr>
            <p:cNvPr id="120" name="그림 119" descr="0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0484" y="5368583"/>
              <a:ext cx="570866" cy="688300"/>
            </a:xfrm>
            <a:prstGeom prst="rect">
              <a:avLst/>
            </a:prstGeom>
          </p:spPr>
        </p:pic>
      </p:grpSp>
      <p:grpSp>
        <p:nvGrpSpPr>
          <p:cNvPr id="14" name="그룹 120"/>
          <p:cNvGrpSpPr/>
          <p:nvPr/>
        </p:nvGrpSpPr>
        <p:grpSpPr>
          <a:xfrm>
            <a:off x="710885" y="3540474"/>
            <a:ext cx="1033034" cy="923458"/>
            <a:chOff x="623977" y="3857997"/>
            <a:chExt cx="1438462" cy="1285884"/>
          </a:xfrm>
        </p:grpSpPr>
        <p:sp>
          <p:nvSpPr>
            <p:cNvPr id="122" name="모서리가 둥근 직사각형 121"/>
            <p:cNvSpPr/>
            <p:nvPr/>
          </p:nvSpPr>
          <p:spPr bwMode="auto">
            <a:xfrm>
              <a:off x="623977" y="3857997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23" name="Rectangle 9"/>
            <p:cNvSpPr>
              <a:spLocks noChangeArrowheads="1"/>
            </p:cNvSpPr>
            <p:nvPr/>
          </p:nvSpPr>
          <p:spPr bwMode="auto">
            <a:xfrm>
              <a:off x="678559" y="4768510"/>
              <a:ext cx="1329298" cy="2377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National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Tax </a:t>
              </a: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Office</a:t>
              </a:r>
            </a:p>
          </p:txBody>
        </p:sp>
        <p:pic>
          <p:nvPicPr>
            <p:cNvPr id="124" name="그림 123" descr="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193" y="4021460"/>
              <a:ext cx="1014031" cy="633235"/>
            </a:xfrm>
            <a:prstGeom prst="rect">
              <a:avLst/>
            </a:prstGeom>
          </p:spPr>
        </p:pic>
      </p:grpSp>
      <p:grpSp>
        <p:nvGrpSpPr>
          <p:cNvPr id="15" name="그룹 143"/>
          <p:cNvGrpSpPr/>
          <p:nvPr/>
        </p:nvGrpSpPr>
        <p:grpSpPr>
          <a:xfrm>
            <a:off x="7429132" y="2524441"/>
            <a:ext cx="1035158" cy="923458"/>
            <a:chOff x="6156176" y="2179536"/>
            <a:chExt cx="1202795" cy="1073007"/>
          </a:xfrm>
        </p:grpSpPr>
        <p:sp>
          <p:nvSpPr>
            <p:cNvPr id="137" name="모서리가 둥근 직사각형 136"/>
            <p:cNvSpPr/>
            <p:nvPr/>
          </p:nvSpPr>
          <p:spPr bwMode="auto">
            <a:xfrm>
              <a:off x="6157410" y="2179536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38" name="Rectangle 13"/>
            <p:cNvSpPr>
              <a:spLocks noChangeArrowheads="1"/>
            </p:cNvSpPr>
            <p:nvPr/>
          </p:nvSpPr>
          <p:spPr bwMode="auto">
            <a:xfrm>
              <a:off x="6156176" y="2857309"/>
              <a:ext cx="1202795" cy="34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Industry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Associations</a:t>
              </a:r>
            </a:p>
          </p:txBody>
        </p:sp>
        <p:pic>
          <p:nvPicPr>
            <p:cNvPr id="79" name="그림 78" descr="2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1661" y="2244551"/>
              <a:ext cx="351825" cy="604565"/>
            </a:xfrm>
            <a:prstGeom prst="rect">
              <a:avLst/>
            </a:prstGeom>
          </p:spPr>
        </p:pic>
      </p:grpSp>
      <p:grpSp>
        <p:nvGrpSpPr>
          <p:cNvPr id="16" name="그룹 144"/>
          <p:cNvGrpSpPr/>
          <p:nvPr/>
        </p:nvGrpSpPr>
        <p:grpSpPr>
          <a:xfrm>
            <a:off x="7430194" y="3540474"/>
            <a:ext cx="1033034" cy="923458"/>
            <a:chOff x="6157410" y="3285612"/>
            <a:chExt cx="1200327" cy="1073007"/>
          </a:xfrm>
        </p:grpSpPr>
        <p:sp>
          <p:nvSpPr>
            <p:cNvPr id="131" name="모서리가 둥근 직사각형 130"/>
            <p:cNvSpPr/>
            <p:nvPr/>
          </p:nvSpPr>
          <p:spPr bwMode="auto">
            <a:xfrm>
              <a:off x="6157410" y="3285612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32" name="Rectangle 9"/>
            <p:cNvSpPr>
              <a:spLocks noChangeArrowheads="1"/>
            </p:cNvSpPr>
            <p:nvPr/>
          </p:nvSpPr>
          <p:spPr bwMode="auto">
            <a:xfrm>
              <a:off x="6202956" y="4045108"/>
              <a:ext cx="1109235" cy="19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Credit Rating 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Company</a:t>
              </a:r>
            </a:p>
          </p:txBody>
        </p:sp>
        <p:grpSp>
          <p:nvGrpSpPr>
            <p:cNvPr id="17" name="그룹 69"/>
            <p:cNvGrpSpPr/>
            <p:nvPr/>
          </p:nvGrpSpPr>
          <p:grpSpPr>
            <a:xfrm>
              <a:off x="6403072" y="3429000"/>
              <a:ext cx="709003" cy="576064"/>
              <a:chOff x="4169129" y="5445224"/>
              <a:chExt cx="805742" cy="654664"/>
            </a:xfrm>
          </p:grpSpPr>
          <p:pic>
            <p:nvPicPr>
              <p:cNvPr id="97" name="그림 96" descr="05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69129" y="5445224"/>
                <a:ext cx="805742" cy="654664"/>
              </a:xfrm>
              <a:prstGeom prst="rect">
                <a:avLst/>
              </a:prstGeom>
            </p:spPr>
          </p:pic>
          <p:pic>
            <p:nvPicPr>
              <p:cNvPr id="102" name="그림 101" descr="18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238422" y="5478810"/>
                <a:ext cx="167581" cy="179138"/>
              </a:xfrm>
              <a:prstGeom prst="rect">
                <a:avLst/>
              </a:prstGeom>
            </p:spPr>
          </p:pic>
        </p:grpSp>
      </p:grpSp>
      <p:grpSp>
        <p:nvGrpSpPr>
          <p:cNvPr id="18" name="그룹 145"/>
          <p:cNvGrpSpPr/>
          <p:nvPr/>
        </p:nvGrpSpPr>
        <p:grpSpPr>
          <a:xfrm>
            <a:off x="7427813" y="4556507"/>
            <a:ext cx="1037794" cy="923456"/>
            <a:chOff x="6154643" y="4391688"/>
            <a:chExt cx="1205860" cy="1073007"/>
          </a:xfrm>
        </p:grpSpPr>
        <p:sp>
          <p:nvSpPr>
            <p:cNvPr id="134" name="모서리가 둥근 직사각형 133"/>
            <p:cNvSpPr/>
            <p:nvPr/>
          </p:nvSpPr>
          <p:spPr bwMode="auto">
            <a:xfrm>
              <a:off x="6157410" y="4391688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35" name="Rectangle 14"/>
            <p:cNvSpPr>
              <a:spLocks noChangeArrowheads="1"/>
            </p:cNvSpPr>
            <p:nvPr/>
          </p:nvSpPr>
          <p:spPr bwMode="auto">
            <a:xfrm>
              <a:off x="6154643" y="5112531"/>
              <a:ext cx="1205860" cy="34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Surety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Companies</a:t>
              </a:r>
            </a:p>
          </p:txBody>
        </p:sp>
        <p:pic>
          <p:nvPicPr>
            <p:cNvPr id="116" name="그림 115" descr="0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5134" y="4474468"/>
              <a:ext cx="564879" cy="576064"/>
            </a:xfrm>
            <a:prstGeom prst="rect">
              <a:avLst/>
            </a:prstGeom>
          </p:spPr>
        </p:pic>
      </p:grpSp>
      <p:grpSp>
        <p:nvGrpSpPr>
          <p:cNvPr id="19" name="그룹 146"/>
          <p:cNvGrpSpPr/>
          <p:nvPr/>
        </p:nvGrpSpPr>
        <p:grpSpPr>
          <a:xfrm>
            <a:off x="7430194" y="5572539"/>
            <a:ext cx="1033034" cy="923458"/>
            <a:chOff x="6157410" y="5497764"/>
            <a:chExt cx="1200327" cy="1073007"/>
          </a:xfrm>
        </p:grpSpPr>
        <p:sp>
          <p:nvSpPr>
            <p:cNvPr id="140" name="모서리가 둥근 직사각형 139"/>
            <p:cNvSpPr/>
            <p:nvPr/>
          </p:nvSpPr>
          <p:spPr bwMode="auto">
            <a:xfrm>
              <a:off x="6157410" y="5497764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41" name="Rectangle 8"/>
            <p:cNvSpPr>
              <a:spLocks noChangeArrowheads="1"/>
            </p:cNvSpPr>
            <p:nvPr/>
          </p:nvSpPr>
          <p:spPr bwMode="auto">
            <a:xfrm>
              <a:off x="6210904" y="6021288"/>
              <a:ext cx="1093339" cy="5305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Korea Financial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Telecommunications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&amp; Clearings Institute</a:t>
              </a:r>
            </a:p>
          </p:txBody>
        </p:sp>
        <p:grpSp>
          <p:nvGrpSpPr>
            <p:cNvPr id="20" name="그룹 142"/>
            <p:cNvGrpSpPr/>
            <p:nvPr/>
          </p:nvGrpSpPr>
          <p:grpSpPr>
            <a:xfrm>
              <a:off x="6282623" y="5616416"/>
              <a:ext cx="949901" cy="361750"/>
              <a:chOff x="9836006" y="5635813"/>
              <a:chExt cx="949901" cy="361750"/>
            </a:xfrm>
          </p:grpSpPr>
          <p:pic>
            <p:nvPicPr>
              <p:cNvPr id="53" name="그림 52" descr="25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836006" y="5635813"/>
                <a:ext cx="364621" cy="361750"/>
              </a:xfrm>
              <a:prstGeom prst="rect">
                <a:avLst/>
              </a:prstGeom>
            </p:spPr>
          </p:pic>
          <p:pic>
            <p:nvPicPr>
              <p:cNvPr id="57" name="그림 56" descr="24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264634" y="5639188"/>
                <a:ext cx="521273" cy="358375"/>
              </a:xfrm>
              <a:prstGeom prst="rect">
                <a:avLst/>
              </a:prstGeom>
            </p:spPr>
          </p:pic>
        </p:grpSp>
      </p:grpSp>
      <p:sp>
        <p:nvSpPr>
          <p:cNvPr id="113" name="TextBox 112"/>
          <p:cNvSpPr txBox="1"/>
          <p:nvPr/>
        </p:nvSpPr>
        <p:spPr>
          <a:xfrm>
            <a:off x="4312543" y="2599763"/>
            <a:ext cx="1686519" cy="5355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60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Contract </a:t>
            </a:r>
          </a:p>
          <a:p>
            <a:pPr algn="ctr">
              <a:lnSpc>
                <a:spcPct val="90000"/>
              </a:lnSpc>
            </a:pPr>
            <a:r>
              <a:rPr lang="en-US" altLang="ko-KR" sz="160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Delivery</a:t>
            </a:r>
            <a:endParaRPr lang="ko-KR" altLang="en-US" sz="16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Arial" pitchFamily="34" charset="0"/>
              <a:ea typeface="돋움" pitchFamily="50" charset="-127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4058419" y="5443761"/>
            <a:ext cx="1008112" cy="720080"/>
            <a:chOff x="4058419" y="5443761"/>
            <a:chExt cx="1008112" cy="720080"/>
          </a:xfrm>
        </p:grpSpPr>
        <p:sp>
          <p:nvSpPr>
            <p:cNvPr id="80" name="위쪽 화살표 79"/>
            <p:cNvSpPr/>
            <p:nvPr/>
          </p:nvSpPr>
          <p:spPr bwMode="auto">
            <a:xfrm>
              <a:off x="4058419" y="5443761"/>
              <a:ext cx="1008112" cy="720080"/>
            </a:xfrm>
            <a:prstGeom prst="upArrow">
              <a:avLst>
                <a:gd name="adj1" fmla="val 68897"/>
                <a:gd name="adj2" fmla="val 34367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84793" y="549094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e-Bid</a:t>
              </a:r>
              <a:endParaRPr lang="ko-KR" altLang="en-US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3588538" y="3501008"/>
            <a:ext cx="1966924" cy="1927473"/>
            <a:chOff x="3588538" y="3661767"/>
            <a:chExt cx="1966924" cy="1927473"/>
          </a:xfrm>
        </p:grpSpPr>
        <p:grpSp>
          <p:nvGrpSpPr>
            <p:cNvPr id="4" name="그룹 149"/>
            <p:cNvGrpSpPr/>
            <p:nvPr/>
          </p:nvGrpSpPr>
          <p:grpSpPr>
            <a:xfrm>
              <a:off x="3588538" y="3903306"/>
              <a:ext cx="1966924" cy="1685934"/>
              <a:chOff x="3588538" y="3471258"/>
              <a:chExt cx="1966924" cy="1685934"/>
            </a:xfrm>
          </p:grpSpPr>
          <p:grpSp>
            <p:nvGrpSpPr>
              <p:cNvPr id="5" name="그룹 148"/>
              <p:cNvGrpSpPr/>
              <p:nvPr/>
            </p:nvGrpSpPr>
            <p:grpSpPr>
              <a:xfrm>
                <a:off x="3687753" y="3471258"/>
                <a:ext cx="1742133" cy="1685934"/>
                <a:chOff x="3687753" y="3471258"/>
                <a:chExt cx="1742133" cy="1685934"/>
              </a:xfrm>
            </p:grpSpPr>
            <p:sp>
              <p:nvSpPr>
                <p:cNvPr id="90" name="타원 89"/>
                <p:cNvSpPr/>
                <p:nvPr/>
              </p:nvSpPr>
              <p:spPr bwMode="auto">
                <a:xfrm>
                  <a:off x="3856346" y="3611752"/>
                  <a:ext cx="1404946" cy="1404946"/>
                </a:xfrm>
                <a:prstGeom prst="ellipse">
                  <a:avLst/>
                </a:prstGeom>
                <a:solidFill>
                  <a:srgbClr val="064188"/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92" name="도넛 91"/>
                <p:cNvSpPr/>
                <p:nvPr/>
              </p:nvSpPr>
              <p:spPr bwMode="auto">
                <a:xfrm>
                  <a:off x="3743951" y="3499357"/>
                  <a:ext cx="1629737" cy="1629736"/>
                </a:xfrm>
                <a:prstGeom prst="donut">
                  <a:avLst>
                    <a:gd name="adj" fmla="val 8398"/>
                  </a:avLst>
                </a:prstGeom>
                <a:solidFill>
                  <a:schemeClr val="bg1"/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91" name="도넛 90"/>
                <p:cNvSpPr/>
                <p:nvPr/>
              </p:nvSpPr>
              <p:spPr bwMode="auto">
                <a:xfrm>
                  <a:off x="3687753" y="3471258"/>
                  <a:ext cx="1742133" cy="1685934"/>
                </a:xfrm>
                <a:prstGeom prst="donut">
                  <a:avLst>
                    <a:gd name="adj" fmla="val 5975"/>
                  </a:avLst>
                </a:prstGeom>
                <a:solidFill>
                  <a:srgbClr val="00B0F0">
                    <a:alpha val="50000"/>
                  </a:srgbClr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</p:grpSp>
          <p:sp>
            <p:nvSpPr>
              <p:cNvPr id="9" name="직사각형 25"/>
              <p:cNvSpPr>
                <a:spLocks noChangeArrowheads="1"/>
              </p:cNvSpPr>
              <p:nvPr/>
            </p:nvSpPr>
            <p:spPr bwMode="auto">
              <a:xfrm>
                <a:off x="3588538" y="3995869"/>
                <a:ext cx="1966924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KONEPS</a:t>
                </a:r>
              </a:p>
            </p:txBody>
          </p:sp>
        </p:grpSp>
        <p:pic>
          <p:nvPicPr>
            <p:cNvPr id="151" name="그림 150" descr="12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0978" y="4972050"/>
              <a:ext cx="462044" cy="488418"/>
            </a:xfrm>
            <a:prstGeom prst="rect">
              <a:avLst/>
            </a:prstGeom>
          </p:spPr>
        </p:pic>
        <p:pic>
          <p:nvPicPr>
            <p:cNvPr id="76" name="그림 75" descr="14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2543" y="3661767"/>
              <a:ext cx="459482" cy="397110"/>
            </a:xfrm>
            <a:prstGeom prst="rect">
              <a:avLst/>
            </a:prstGeom>
          </p:spPr>
        </p:pic>
      </p:grpSp>
      <p:sp>
        <p:nvSpPr>
          <p:cNvPr id="86" name="자유형 85"/>
          <p:cNvSpPr/>
          <p:nvPr/>
        </p:nvSpPr>
        <p:spPr bwMode="auto">
          <a:xfrm rot="2469217">
            <a:off x="1506961" y="2845444"/>
            <a:ext cx="2372933" cy="950978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07" name="자유형 106"/>
          <p:cNvSpPr/>
          <p:nvPr/>
        </p:nvSpPr>
        <p:spPr bwMode="auto">
          <a:xfrm rot="1114359">
            <a:off x="1497926" y="3706892"/>
            <a:ext cx="2052646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0" name="자유형 109"/>
          <p:cNvSpPr/>
          <p:nvPr/>
        </p:nvSpPr>
        <p:spPr bwMode="auto">
          <a:xfrm rot="19297715" flipV="1">
            <a:off x="1141649" y="5165889"/>
            <a:ext cx="2647143" cy="933416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1" name="자유형 110"/>
          <p:cNvSpPr/>
          <p:nvPr/>
        </p:nvSpPr>
        <p:spPr bwMode="auto">
          <a:xfrm rot="20398184" flipV="1">
            <a:off x="1449655" y="4386830"/>
            <a:ext cx="2176033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1" name="자유형 120"/>
          <p:cNvSpPr/>
          <p:nvPr/>
        </p:nvSpPr>
        <p:spPr bwMode="auto">
          <a:xfrm rot="19278693" flipH="1">
            <a:off x="5298151" y="2916547"/>
            <a:ext cx="2372933" cy="950978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5" name="자유형 124"/>
          <p:cNvSpPr/>
          <p:nvPr/>
        </p:nvSpPr>
        <p:spPr bwMode="auto">
          <a:xfrm rot="20384019" flipH="1">
            <a:off x="5539866" y="3732151"/>
            <a:ext cx="2052646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6" name="자유형 125"/>
          <p:cNvSpPr/>
          <p:nvPr/>
        </p:nvSpPr>
        <p:spPr bwMode="auto">
          <a:xfrm rot="2302285" flipH="1" flipV="1">
            <a:off x="5312401" y="5053746"/>
            <a:ext cx="2511114" cy="1018189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7" name="자유형 126"/>
          <p:cNvSpPr/>
          <p:nvPr/>
        </p:nvSpPr>
        <p:spPr bwMode="auto">
          <a:xfrm rot="1747688" flipH="1" flipV="1">
            <a:off x="5564308" y="4400242"/>
            <a:ext cx="2167998" cy="927696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pic>
        <p:nvPicPr>
          <p:cNvPr id="128" name="그림 127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079" y="3954016"/>
            <a:ext cx="297263" cy="220824"/>
          </a:xfrm>
          <a:prstGeom prst="rect">
            <a:avLst/>
          </a:prstGeom>
        </p:spPr>
      </p:pic>
      <p:pic>
        <p:nvPicPr>
          <p:cNvPr id="129" name="그림 128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7838" y="4216338"/>
            <a:ext cx="297263" cy="220824"/>
          </a:xfrm>
          <a:prstGeom prst="rect">
            <a:avLst/>
          </a:prstGeom>
        </p:spPr>
      </p:pic>
      <p:pic>
        <p:nvPicPr>
          <p:cNvPr id="130" name="그림 129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3986" y="4509241"/>
            <a:ext cx="297263" cy="220824"/>
          </a:xfrm>
          <a:prstGeom prst="rect">
            <a:avLst/>
          </a:prstGeom>
        </p:spPr>
      </p:pic>
      <p:pic>
        <p:nvPicPr>
          <p:cNvPr id="133" name="그림 132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2808" y="4846833"/>
            <a:ext cx="297263" cy="220824"/>
          </a:xfrm>
          <a:prstGeom prst="rect">
            <a:avLst/>
          </a:prstGeom>
        </p:spPr>
      </p:pic>
      <p:pic>
        <p:nvPicPr>
          <p:cNvPr id="136" name="그림 135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108" y="3933449"/>
            <a:ext cx="297263" cy="220824"/>
          </a:xfrm>
          <a:prstGeom prst="rect">
            <a:avLst/>
          </a:prstGeom>
        </p:spPr>
      </p:pic>
      <p:pic>
        <p:nvPicPr>
          <p:cNvPr id="139" name="그림 138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8551" y="4806476"/>
            <a:ext cx="297263" cy="220824"/>
          </a:xfrm>
          <a:prstGeom prst="rect">
            <a:avLst/>
          </a:prstGeom>
        </p:spPr>
      </p:pic>
      <p:pic>
        <p:nvPicPr>
          <p:cNvPr id="142" name="그림 141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807" y="4226467"/>
            <a:ext cx="297263" cy="220824"/>
          </a:xfrm>
          <a:prstGeom prst="rect">
            <a:avLst/>
          </a:prstGeom>
        </p:spPr>
      </p:pic>
      <p:pic>
        <p:nvPicPr>
          <p:cNvPr id="143" name="그림 142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6356" y="4511573"/>
            <a:ext cx="297263" cy="220824"/>
          </a:xfrm>
          <a:prstGeom prst="rect">
            <a:avLst/>
          </a:prstGeom>
        </p:spPr>
      </p:pic>
      <p:grpSp>
        <p:nvGrpSpPr>
          <p:cNvPr id="95" name="그룹 94"/>
          <p:cNvGrpSpPr/>
          <p:nvPr/>
        </p:nvGrpSpPr>
        <p:grpSpPr>
          <a:xfrm>
            <a:off x="4096239" y="5775201"/>
            <a:ext cx="951522" cy="804771"/>
            <a:chOff x="4096239" y="5775201"/>
            <a:chExt cx="951522" cy="804771"/>
          </a:xfrm>
        </p:grpSpPr>
        <p:pic>
          <p:nvPicPr>
            <p:cNvPr id="77" name="그림 76" descr="15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28747" y="5775201"/>
              <a:ext cx="443253" cy="804771"/>
            </a:xfrm>
            <a:prstGeom prst="rect">
              <a:avLst/>
            </a:prstGeom>
          </p:spPr>
        </p:pic>
        <p:sp>
          <p:nvSpPr>
            <p:cNvPr id="82" name="Rectangle 14"/>
            <p:cNvSpPr>
              <a:spLocks noChangeArrowheads="1"/>
            </p:cNvSpPr>
            <p:nvPr/>
          </p:nvSpPr>
          <p:spPr bwMode="auto">
            <a:xfrm>
              <a:off x="4096239" y="6270528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Supplier</a:t>
              </a: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4096239" y="2566846"/>
            <a:ext cx="951522" cy="970523"/>
            <a:chOff x="4096239" y="2474218"/>
            <a:chExt cx="951522" cy="970523"/>
          </a:xfrm>
        </p:grpSpPr>
        <p:pic>
          <p:nvPicPr>
            <p:cNvPr id="87" name="그림 86" descr="23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1118" y="2474218"/>
              <a:ext cx="287229" cy="915541"/>
            </a:xfrm>
            <a:prstGeom prst="rect">
              <a:avLst/>
            </a:prstGeom>
          </p:spPr>
        </p:pic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4096239" y="3163813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Public Buyer</a:t>
              </a:r>
            </a:p>
          </p:txBody>
        </p:sp>
      </p:grpSp>
      <p:pic>
        <p:nvPicPr>
          <p:cNvPr id="100" name="그림 99" descr="2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09356" y="5938112"/>
            <a:ext cx="517773" cy="453851"/>
          </a:xfrm>
          <a:prstGeom prst="rect">
            <a:avLst/>
          </a:prstGeom>
        </p:spPr>
      </p:pic>
      <p:sp>
        <p:nvSpPr>
          <p:cNvPr id="101" name="TextBox 2"/>
          <p:cNvSpPr txBox="1">
            <a:spLocks noChangeArrowheads="1"/>
          </p:cNvSpPr>
          <p:nvPr/>
        </p:nvSpPr>
        <p:spPr bwMode="auto">
          <a:xfrm>
            <a:off x="145604" y="82550"/>
            <a:ext cx="5311582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e-Transformation – Before &amp; After</a:t>
            </a:r>
            <a:endParaRPr lang="ko-KR" altLang="en-US" dirty="0"/>
          </a:p>
        </p:txBody>
      </p:sp>
      <p:grpSp>
        <p:nvGrpSpPr>
          <p:cNvPr id="94" name="그룹 9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103" name="모서리가 둥근 직사각형 102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19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Seamless Service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through Data Integration</a:t>
              </a:r>
            </a:p>
          </p:txBody>
        </p:sp>
        <p:pic>
          <p:nvPicPr>
            <p:cNvPr id="104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21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interchange with 144 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external info systems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for seamless process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1.85185E-6 L 0.21927 0.151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76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4.07407E-6 L 0.21823 -0.07686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3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2.59259E-6 L 0.21563 0.0375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-3.33333E-6 L 0.23715 -0.2083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0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2.59259E-6 L -0.22795 -0.2152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2.96296E-6 L -0.20747 -0.08935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1.11111E-6 L -0.21129 0.03472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4.81481E-6 L -0.22222 0.14189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7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>
            <a:picLocks noChangeArrowheads="1"/>
          </p:cNvPicPr>
          <p:nvPr/>
        </p:nvPicPr>
        <p:blipFill>
          <a:blip r:embed="rId3" cstate="print">
            <a:lum bright="16000" contrast="-30000"/>
          </a:blip>
          <a:srcRect/>
          <a:stretch>
            <a:fillRect/>
          </a:stretch>
        </p:blipFill>
        <p:spPr bwMode="auto">
          <a:xfrm>
            <a:off x="6741" y="746125"/>
            <a:ext cx="9144064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모서리가 둥근 직사각형 103"/>
          <p:cNvSpPr/>
          <p:nvPr/>
        </p:nvSpPr>
        <p:spPr bwMode="auto">
          <a:xfrm>
            <a:off x="7399844" y="980727"/>
            <a:ext cx="1561671" cy="5571185"/>
          </a:xfrm>
          <a:prstGeom prst="roundRect">
            <a:avLst>
              <a:gd name="adj" fmla="val 6908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rgbClr val="92D050"/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7372999" y="1271423"/>
            <a:ext cx="1588516" cy="1050339"/>
            <a:chOff x="118759" y="1370549"/>
            <a:chExt cx="1588516" cy="1050339"/>
          </a:xfrm>
        </p:grpSpPr>
        <p:sp>
          <p:nvSpPr>
            <p:cNvPr id="106" name="타원 105"/>
            <p:cNvSpPr/>
            <p:nvPr/>
          </p:nvSpPr>
          <p:spPr>
            <a:xfrm>
              <a:off x="250825" y="1370549"/>
              <a:ext cx="1324384" cy="900628"/>
            </a:xfrm>
            <a:prstGeom prst="ellipse">
              <a:avLst/>
            </a:prstGeom>
            <a:gradFill flip="none" rotWithShape="1">
              <a:gsLst>
                <a:gs pos="0">
                  <a:srgbClr val="80D729">
                    <a:shade val="30000"/>
                    <a:satMod val="115000"/>
                  </a:srgbClr>
                </a:gs>
                <a:gs pos="50000">
                  <a:srgbClr val="80D729">
                    <a:shade val="67500"/>
                    <a:satMod val="115000"/>
                  </a:srgbClr>
                </a:gs>
                <a:gs pos="100000">
                  <a:srgbClr val="80D729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Moderately">
                <a:rot lat="18590628" lon="0" rev="0"/>
              </a:camera>
              <a:lightRig rig="threePt" dir="t"/>
            </a:scene3d>
            <a:sp3d extrusionH="444500">
              <a:bevelT h="38100" prst="angl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118759" y="2033090"/>
              <a:ext cx="1588516" cy="387798"/>
            </a:xfrm>
            <a:prstGeom prst="rect">
              <a:avLst/>
            </a:prstGeom>
          </p:spPr>
          <p:txBody>
            <a:bodyPr wrap="square">
              <a:noAutofit/>
              <a:scene3d>
                <a:camera prst="orthographicFront"/>
                <a:lightRig rig="threePt" dir="t"/>
              </a:scene3d>
              <a:sp3d contourW="38100">
                <a:bevelT w="1270"/>
                <a:contourClr>
                  <a:schemeClr val="bg1"/>
                </a:contourClr>
              </a:sp3d>
            </a:bodyPr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Certification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-</a:t>
              </a:r>
              <a:r>
                <a:rPr lang="en-US" altLang="ko-KR" sz="12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Related Agencies</a:t>
              </a:r>
              <a:endParaRPr lang="en-US" altLang="ko-KR" sz="1200" b="1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  <a:reflection blurRad="6350" stA="13000" endPos="41000" dist="63500" dir="5400000" sy="-100000" algn="bl" rotWithShape="0"/>
                </a:effectLst>
                <a:latin typeface="Arial" pitchFamily="34" charset="0"/>
                <a:ea typeface="Yoon 윤고딕 550_TT" pitchFamily="18" charset="-127"/>
                <a:cs typeface="Arial" pitchFamily="34" charset="0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7372999" y="2630660"/>
            <a:ext cx="1588516" cy="1177528"/>
            <a:chOff x="118759" y="3046949"/>
            <a:chExt cx="1588516" cy="1177528"/>
          </a:xfrm>
        </p:grpSpPr>
        <p:sp>
          <p:nvSpPr>
            <p:cNvPr id="113" name="타원 112"/>
            <p:cNvSpPr/>
            <p:nvPr/>
          </p:nvSpPr>
          <p:spPr>
            <a:xfrm>
              <a:off x="250825" y="3046949"/>
              <a:ext cx="1324384" cy="900628"/>
            </a:xfrm>
            <a:prstGeom prst="ellipse">
              <a:avLst/>
            </a:prstGeom>
            <a:gradFill flip="none" rotWithShape="1">
              <a:gsLst>
                <a:gs pos="0">
                  <a:srgbClr val="80D729">
                    <a:shade val="30000"/>
                    <a:satMod val="115000"/>
                  </a:srgbClr>
                </a:gs>
                <a:gs pos="50000">
                  <a:srgbClr val="80D729">
                    <a:shade val="67500"/>
                    <a:satMod val="115000"/>
                  </a:srgbClr>
                </a:gs>
                <a:gs pos="100000">
                  <a:srgbClr val="80D729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Moderately">
                <a:rot lat="18590628" lon="0" rev="0"/>
              </a:camera>
              <a:lightRig rig="threePt" dir="t"/>
            </a:scene3d>
            <a:sp3d extrusionH="444500">
              <a:bevelT h="38100" prst="angl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118759" y="3688946"/>
              <a:ext cx="1588516" cy="535531"/>
            </a:xfrm>
            <a:prstGeom prst="rect">
              <a:avLst/>
            </a:prstGeom>
          </p:spPr>
          <p:txBody>
            <a:bodyPr wrap="square">
              <a:noAutofit/>
              <a:scene3d>
                <a:camera prst="orthographicFront"/>
                <a:lightRig rig="threePt" dir="t"/>
              </a:scene3d>
              <a:sp3d contourW="38100">
                <a:bevelT w="1270"/>
                <a:contourClr>
                  <a:schemeClr val="bg1"/>
                </a:contourClr>
              </a:sp3d>
            </a:bodyPr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Ministry </a:t>
              </a:r>
              <a:r>
                <a:rPr lang="en-US" altLang="ko-KR" sz="12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of Security &amp; Public Administration</a:t>
              </a:r>
              <a:endParaRPr lang="en-US" altLang="ko-KR" sz="1200" b="1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  <a:reflection blurRad="6350" stA="13000" endPos="41000" dist="63500" dir="5400000" sy="-100000" algn="bl" rotWithShape="0"/>
                </a:effectLst>
                <a:latin typeface="Arial" pitchFamily="34" charset="0"/>
                <a:ea typeface="Yoon 윤고딕 550_TT" pitchFamily="18" charset="-127"/>
                <a:cs typeface="Arial" pitchFamily="34" charset="0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 bwMode="auto">
          <a:xfrm>
            <a:off x="145604" y="980728"/>
            <a:ext cx="1561671" cy="5547144"/>
          </a:xfrm>
          <a:prstGeom prst="roundRect">
            <a:avLst>
              <a:gd name="adj" fmla="val 6908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5604" y="82550"/>
            <a:ext cx="337143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no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KONEPS at a Glance</a:t>
            </a:r>
            <a:endParaRPr lang="ko-KR" altLang="en-US" dirty="0"/>
          </a:p>
        </p:txBody>
      </p:sp>
      <p:pic>
        <p:nvPicPr>
          <p:cNvPr id="77" name="Picture 4" descr="개체"/>
          <p:cNvPicPr>
            <a:picLocks noChangeAspect="1" noChangeArrowheads="1"/>
          </p:cNvPicPr>
          <p:nvPr/>
        </p:nvPicPr>
        <p:blipFill>
          <a:blip r:embed="rId4" cstate="print"/>
          <a:srcRect l="25591" t="16643" r="27274" b="42430"/>
          <a:stretch>
            <a:fillRect/>
          </a:stretch>
        </p:blipFill>
        <p:spPr bwMode="auto">
          <a:xfrm>
            <a:off x="2276686" y="969209"/>
            <a:ext cx="4604174" cy="299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그룹 44"/>
          <p:cNvGrpSpPr/>
          <p:nvPr/>
        </p:nvGrpSpPr>
        <p:grpSpPr>
          <a:xfrm>
            <a:off x="1952959" y="4779501"/>
            <a:ext cx="5201202" cy="1776373"/>
            <a:chOff x="1938739" y="4779501"/>
            <a:chExt cx="5201202" cy="1776373"/>
          </a:xfrm>
        </p:grpSpPr>
        <p:sp>
          <p:nvSpPr>
            <p:cNvPr id="16" name="모서리가 둥근 직사각형 15"/>
            <p:cNvSpPr/>
            <p:nvPr/>
          </p:nvSpPr>
          <p:spPr bwMode="auto">
            <a:xfrm>
              <a:off x="1938739" y="4779501"/>
              <a:ext cx="5201202" cy="1776373"/>
            </a:xfrm>
            <a:prstGeom prst="roundRect">
              <a:avLst>
                <a:gd name="adj" fmla="val 5514"/>
              </a:avLst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9000"/>
                  </a:schemeClr>
                </a:gs>
                <a:gs pos="100000">
                  <a:schemeClr val="bg1">
                    <a:lumMod val="75000"/>
                    <a:shade val="67500"/>
                    <a:satMod val="115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00B0F0"/>
              </a:solidFill>
              <a:headEnd/>
              <a:tailEnd/>
            </a:ln>
            <a:effectLst>
              <a:outerShdw blurRad="63500" dist="38100" dir="2700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en-US" altLang="ko-KR" sz="2000" dirty="0" smtClean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en-US" altLang="ko-KR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en-US" altLang="ko-KR" sz="2000" dirty="0" smtClean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en-US" altLang="ko-KR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2050084" y="5012612"/>
              <a:ext cx="1588516" cy="1416772"/>
              <a:chOff x="1802779" y="6310312"/>
              <a:chExt cx="1588516" cy="141677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1833654" y="6430548"/>
                <a:ext cx="1526766" cy="1038254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65000"/>
                  </a:prstClr>
                </a:outerShdw>
              </a:effectLst>
              <a:scene3d>
                <a:camera prst="perspectiveRelaxedModerately">
                  <a:rot lat="18590628" lon="0" rev="0"/>
                </a:camera>
                <a:lightRig rig="threePt" dir="t"/>
              </a:scene3d>
              <a:sp3d extrusionH="571500">
                <a:bevelT h="38100" prst="angle"/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802779" y="7290041"/>
                <a:ext cx="1588516" cy="437043"/>
              </a:xfrm>
              <a:prstGeom prst="rect">
                <a:avLst/>
              </a:prstGeom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38100"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400" b="1" dirty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Surety </a:t>
                </a:r>
                <a:r>
                  <a:rPr lang="en-US" altLang="ko-KR" sz="1400" b="1" dirty="0" smtClean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Companies</a:t>
                </a:r>
                <a:endParaRPr lang="en-US" altLang="ko-KR" sz="14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endParaRPr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2131702" y="6310312"/>
                <a:ext cx="883296" cy="834743"/>
                <a:chOff x="2132403" y="6394275"/>
                <a:chExt cx="883296" cy="834743"/>
              </a:xfrm>
            </p:grpSpPr>
            <p:pic>
              <p:nvPicPr>
                <p:cNvPr id="30" name="Picture 2" descr="C:\Users\mono\Desktop\2012.04.12_통계청\본격작업\2012.05.09_2차 정리 시작\아이콘\208979 [Converted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2403" y="6458268"/>
                  <a:ext cx="344281" cy="612318"/>
                </a:xfrm>
                <a:prstGeom prst="rect">
                  <a:avLst/>
                </a:prstGeom>
                <a:noFill/>
                <a:effectLst>
                  <a:outerShdw blurRad="50800" dist="38100" dir="5400000" sx="98000" sy="98000" algn="t" rotWithShape="0">
                    <a:prstClr val="black">
                      <a:alpha val="72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2" descr="C:\Users\mono\Desktop\2012.04.12_통계청\본격작업\2012.05.09_2차 정리 시작\아이콘\208979 [Converted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6684" y="6394275"/>
                  <a:ext cx="539015" cy="723411"/>
                </a:xfrm>
                <a:prstGeom prst="rect">
                  <a:avLst/>
                </a:prstGeom>
                <a:noFill/>
                <a:effectLst>
                  <a:outerShdw blurRad="50800" dist="38100" dir="5400000" sx="98000" sy="98000" algn="t" rotWithShape="0">
                    <a:prstClr val="black">
                      <a:alpha val="72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C:\Users\mono\Desktop\2012.04.12_통계청\본격작업\2012.05.09_2차 정리 시작\아이콘\208979 [Converted]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3606" y="6616700"/>
                  <a:ext cx="488289" cy="612318"/>
                </a:xfrm>
                <a:prstGeom prst="rect">
                  <a:avLst/>
                </a:prstGeom>
                <a:noFill/>
                <a:effectLst>
                  <a:outerShdw blurRad="50800" dist="38100" dir="5400000" sx="98000" sy="98000" algn="t" rotWithShape="0">
                    <a:prstClr val="black">
                      <a:alpha val="72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" name="그룹 3"/>
            <p:cNvGrpSpPr/>
            <p:nvPr/>
          </p:nvGrpSpPr>
          <p:grpSpPr>
            <a:xfrm>
              <a:off x="3707104" y="4925928"/>
              <a:ext cx="1588516" cy="1503456"/>
              <a:chOff x="3509659" y="6223628"/>
              <a:chExt cx="1588516" cy="1503456"/>
            </a:xfrm>
          </p:grpSpPr>
          <p:sp>
            <p:nvSpPr>
              <p:cNvPr id="37" name="타원 36"/>
              <p:cNvSpPr/>
              <p:nvPr/>
            </p:nvSpPr>
            <p:spPr>
              <a:xfrm>
                <a:off x="3540534" y="6430548"/>
                <a:ext cx="1526766" cy="1038254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65000"/>
                  </a:prstClr>
                </a:outerShdw>
              </a:effectLst>
              <a:scene3d>
                <a:camera prst="perspectiveRelaxedModerately">
                  <a:rot lat="18590628" lon="0" rev="0"/>
                </a:camera>
                <a:lightRig rig="threePt" dir="t"/>
              </a:scene3d>
              <a:sp3d extrusionH="571500">
                <a:bevelT h="38100" prst="angle"/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3509659" y="7117686"/>
                <a:ext cx="1588516" cy="609398"/>
              </a:xfrm>
              <a:prstGeom prst="rect">
                <a:avLst/>
              </a:prstGeom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38100"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400" b="1" dirty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Ministry </a:t>
                </a:r>
                <a:r>
                  <a:rPr lang="en-US" altLang="ko-KR" sz="1400" b="1" dirty="0" smtClean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of</a:t>
                </a:r>
              </a:p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400" b="1" dirty="0" smtClean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 Strategy</a:t>
                </a:r>
              </a:p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400" b="1" dirty="0" smtClean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and </a:t>
                </a:r>
                <a:r>
                  <a:rPr lang="en-US" altLang="ko-KR" sz="1400" b="1" dirty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Finance</a:t>
                </a:r>
              </a:p>
            </p:txBody>
          </p:sp>
          <p:pic>
            <p:nvPicPr>
              <p:cNvPr id="39" name="Picture 2" descr="C:\Users\mono\Desktop\2012.04.12_통계청\본격작업\2012.05.09_2차 정리 시작\아이콘\208979 [Converted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0962" y="6223628"/>
                <a:ext cx="665910" cy="835056"/>
              </a:xfrm>
              <a:prstGeom prst="rect">
                <a:avLst/>
              </a:prstGeom>
              <a:noFill/>
              <a:effectLst>
                <a:outerShdw blurRad="50800" dist="38100" dir="5400000" sx="98000" sy="98000" algn="t" rotWithShape="0">
                  <a:prstClr val="black">
                    <a:alpha val="72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그룹 2"/>
            <p:cNvGrpSpPr/>
            <p:nvPr/>
          </p:nvGrpSpPr>
          <p:grpSpPr>
            <a:xfrm>
              <a:off x="5364124" y="4953112"/>
              <a:ext cx="1757476" cy="1476271"/>
              <a:chOff x="5116819" y="6250812"/>
              <a:chExt cx="1757476" cy="1476271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5232174" y="6430548"/>
                <a:ext cx="1526766" cy="1038254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65000"/>
                  </a:prstClr>
                </a:outerShdw>
              </a:effectLst>
              <a:scene3d>
                <a:camera prst="perspectiveRelaxedModerately">
                  <a:rot lat="18590628" lon="0" rev="0"/>
                </a:camera>
                <a:lightRig rig="threePt" dir="t"/>
              </a:scene3d>
              <a:sp3d extrusionH="571500">
                <a:bevelT h="38100" prst="angle"/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5116819" y="7290040"/>
                <a:ext cx="1757476" cy="437043"/>
              </a:xfrm>
              <a:prstGeom prst="rect">
                <a:avLst/>
              </a:prstGeom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38100"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400" b="1" dirty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Construction</a:t>
                </a:r>
              </a:p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400" b="1" dirty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CALS</a:t>
                </a:r>
              </a:p>
            </p:txBody>
          </p:sp>
          <p:pic>
            <p:nvPicPr>
              <p:cNvPr id="43" name="Picture 3" descr="C:\Users\mono\Desktop\2012.09.11_항공우주연구원 PPT\이미지\항공교통\건물 [C22onverted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3701" y="6250812"/>
                <a:ext cx="774658" cy="899361"/>
              </a:xfrm>
              <a:prstGeom prst="rect">
                <a:avLst/>
              </a:prstGeom>
              <a:noFill/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1534760" y="2297342"/>
            <a:ext cx="1092398" cy="647700"/>
            <a:chOff x="1900397" y="3948113"/>
            <a:chExt cx="1092398" cy="647700"/>
          </a:xfrm>
        </p:grpSpPr>
        <p:sp>
          <p:nvSpPr>
            <p:cNvPr id="8" name="왼쪽/오른쪽 화살표 7"/>
            <p:cNvSpPr/>
            <p:nvPr/>
          </p:nvSpPr>
          <p:spPr bwMode="auto">
            <a:xfrm>
              <a:off x="1900397" y="3948113"/>
              <a:ext cx="1092398" cy="647700"/>
            </a:xfrm>
            <a:prstGeom prst="leftRightArrow">
              <a:avLst>
                <a:gd name="adj1" fmla="val 6411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35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  <a:lumMod val="23000"/>
                    <a:lumOff val="77000"/>
                  </a:srgbClr>
                </a:gs>
                <a:gs pos="73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headEnd/>
              <a:tailEnd/>
            </a:ln>
            <a:effectLst>
              <a:outerShdw blurRad="635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164238" y="4083020"/>
              <a:ext cx="577082" cy="369332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44450">
                <a:bevelT w="1270"/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en-US" altLang="ko-KR" b="1" spc="-8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Use</a:t>
              </a:r>
              <a:endParaRPr lang="ko-KR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6570749" y="2297342"/>
            <a:ext cx="1092398" cy="647700"/>
            <a:chOff x="1900397" y="3948113"/>
            <a:chExt cx="1092398" cy="647700"/>
          </a:xfrm>
        </p:grpSpPr>
        <p:sp>
          <p:nvSpPr>
            <p:cNvPr id="61" name="왼쪽/오른쪽 화살표 60"/>
            <p:cNvSpPr/>
            <p:nvPr/>
          </p:nvSpPr>
          <p:spPr bwMode="auto">
            <a:xfrm>
              <a:off x="1900397" y="3948113"/>
              <a:ext cx="1092398" cy="647700"/>
            </a:xfrm>
            <a:prstGeom prst="leftRightArrow">
              <a:avLst>
                <a:gd name="adj1" fmla="val 6411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35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  <a:lumMod val="23000"/>
                    <a:lumOff val="77000"/>
                  </a:srgbClr>
                </a:gs>
                <a:gs pos="73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headEnd/>
              <a:tailEnd/>
            </a:ln>
            <a:effectLst>
              <a:outerShdw blurRad="635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960337" y="4083020"/>
              <a:ext cx="984885" cy="369332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44450">
                <a:bevelT w="1270"/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en-US" altLang="ko-KR" b="1" spc="-8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Linkage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18759" y="1217200"/>
            <a:ext cx="1588516" cy="1352115"/>
            <a:chOff x="118759" y="1217200"/>
            <a:chExt cx="1588516" cy="1352115"/>
          </a:xfrm>
        </p:grpSpPr>
        <p:sp>
          <p:nvSpPr>
            <p:cNvPr id="65" name="타원 64"/>
            <p:cNvSpPr/>
            <p:nvPr/>
          </p:nvSpPr>
          <p:spPr>
            <a:xfrm>
              <a:off x="250825" y="1370549"/>
              <a:ext cx="1324384" cy="900628"/>
            </a:xfrm>
            <a:prstGeom prst="ellipse">
              <a:avLst/>
            </a:prstGeom>
            <a:gradFill flip="none" rotWithShape="1">
              <a:gsLst>
                <a:gs pos="0">
                  <a:srgbClr val="F46F0C">
                    <a:shade val="67500"/>
                    <a:satMod val="115000"/>
                  </a:srgbClr>
                </a:gs>
                <a:gs pos="100000">
                  <a:srgbClr val="F46F0C">
                    <a:shade val="100000"/>
                    <a:satMod val="115000"/>
                    <a:lumMod val="83000"/>
                    <a:lumOff val="17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Moderately">
                <a:rot lat="18590628" lon="0" rev="0"/>
              </a:camera>
              <a:lightRig rig="threePt" dir="t"/>
            </a:scene3d>
            <a:sp3d extrusionH="571500">
              <a:bevelT h="38100" prst="angl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18759" y="2132272"/>
              <a:ext cx="1588516" cy="437043"/>
            </a:xfrm>
            <a:prstGeom prst="rect">
              <a:avLst/>
            </a:prstGeom>
          </p:spPr>
          <p:txBody>
            <a:bodyPr wrap="square">
              <a:noAutofit/>
              <a:scene3d>
                <a:camera prst="orthographicFront"/>
                <a:lightRig rig="threePt" dir="t"/>
              </a:scene3d>
              <a:sp3d contourW="38100">
                <a:bevelT w="1270"/>
                <a:contourClr>
                  <a:schemeClr val="bg1"/>
                </a:contourClr>
              </a:sp3d>
            </a:bodyPr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PPS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Operation</a:t>
              </a:r>
              <a:endParaRPr lang="en-US" altLang="ko-KR" sz="1400" b="1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  <a:reflection blurRad="6350" stA="13000" endPos="41000" dist="63500" dir="5400000" sy="-100000" algn="bl" rotWithShape="0"/>
                </a:effectLst>
                <a:latin typeface="Arial" pitchFamily="34" charset="0"/>
                <a:ea typeface="Yoon 윤고딕 550_TT" pitchFamily="18" charset="-127"/>
                <a:cs typeface="Arial" pitchFamily="34" charset="0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486940" y="1217200"/>
              <a:ext cx="852154" cy="734402"/>
              <a:chOff x="1760538" y="3647597"/>
              <a:chExt cx="1703079" cy="1467744"/>
            </a:xfrm>
            <a:effectLst>
              <a:outerShdw blurRad="50800" dist="38100" dir="5400000" algn="t" rotWithShape="0">
                <a:prstClr val="black">
                  <a:alpha val="42000"/>
                </a:prstClr>
              </a:outerShdw>
            </a:effectLst>
          </p:grpSpPr>
          <p:pic>
            <p:nvPicPr>
              <p:cNvPr id="1028" name="Picture 4" descr="I:\01. 안경섭\png\아이콘4\Devices\Icon (8)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38" y="3647597"/>
                <a:ext cx="838199" cy="1359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I:\01. 안경섭\png\아이콘4\Devices\Icon (8)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9638" y="3684352"/>
                <a:ext cx="838199" cy="1359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I:\01. 안경섭\png\아이콘4\Devices\Icon (8)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418" y="3755963"/>
                <a:ext cx="838199" cy="1359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그룹 12"/>
          <p:cNvGrpSpPr/>
          <p:nvPr/>
        </p:nvGrpSpPr>
        <p:grpSpPr>
          <a:xfrm>
            <a:off x="118759" y="2945042"/>
            <a:ext cx="1588516" cy="1560370"/>
            <a:chOff x="118759" y="2766060"/>
            <a:chExt cx="1588516" cy="1560370"/>
          </a:xfrm>
        </p:grpSpPr>
        <p:sp>
          <p:nvSpPr>
            <p:cNvPr id="89" name="타원 88"/>
            <p:cNvSpPr/>
            <p:nvPr/>
          </p:nvSpPr>
          <p:spPr>
            <a:xfrm>
              <a:off x="250825" y="3046949"/>
              <a:ext cx="1324384" cy="900628"/>
            </a:xfrm>
            <a:prstGeom prst="ellipse">
              <a:avLst/>
            </a:prstGeom>
            <a:gradFill flip="none" rotWithShape="1">
              <a:gsLst>
                <a:gs pos="0">
                  <a:srgbClr val="F46F0C">
                    <a:shade val="67500"/>
                    <a:satMod val="115000"/>
                  </a:srgbClr>
                </a:gs>
                <a:gs pos="100000">
                  <a:srgbClr val="F46F0C">
                    <a:shade val="100000"/>
                    <a:satMod val="115000"/>
                    <a:lumMod val="83000"/>
                    <a:lumOff val="17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Moderately">
                <a:rot lat="18590628" lon="0" rev="0"/>
              </a:camera>
              <a:lightRig rig="threePt" dir="t"/>
            </a:scene3d>
            <a:sp3d extrusionH="571500">
              <a:bevelT h="38100" prst="angl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118759" y="3717032"/>
              <a:ext cx="1588516" cy="609398"/>
            </a:xfrm>
            <a:prstGeom prst="rect">
              <a:avLst/>
            </a:prstGeom>
          </p:spPr>
          <p:txBody>
            <a:bodyPr wrap="square">
              <a:noAutofit/>
              <a:scene3d>
                <a:camera prst="orthographicFront"/>
                <a:lightRig rig="threePt" dir="t"/>
              </a:scene3d>
              <a:sp3d contourW="38100">
                <a:bevelT w="1270"/>
                <a:contourClr>
                  <a:schemeClr val="bg1"/>
                </a:contourClr>
              </a:sp3d>
            </a:bodyPr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Public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Organizations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(Buyers)</a:t>
              </a:r>
              <a:endParaRPr lang="en-US" altLang="ko-KR" sz="1200" b="1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  <a:reflection blurRad="6350" stA="13000" endPos="41000" dist="63500" dir="5400000" sy="-100000" algn="bl" rotWithShape="0"/>
                </a:effectLst>
                <a:latin typeface="Arial" pitchFamily="34" charset="0"/>
                <a:ea typeface="Yoon 윤고딕 550_TT" pitchFamily="18" charset="-127"/>
                <a:cs typeface="Arial" pitchFamily="34" charset="0"/>
              </a:endParaRPr>
            </a:p>
          </p:txBody>
        </p:sp>
        <p:pic>
          <p:nvPicPr>
            <p:cNvPr id="1027" name="Picture 3" descr="I:\01. 안경섭\png\아이콘4\Users\Icon (0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65" y="2766060"/>
              <a:ext cx="940654" cy="94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118759" y="4833537"/>
            <a:ext cx="1588516" cy="1490776"/>
            <a:chOff x="118759" y="4491838"/>
            <a:chExt cx="1588516" cy="1490776"/>
          </a:xfrm>
        </p:grpSpPr>
        <p:sp>
          <p:nvSpPr>
            <p:cNvPr id="95" name="타원 94"/>
            <p:cNvSpPr/>
            <p:nvPr/>
          </p:nvSpPr>
          <p:spPr>
            <a:xfrm>
              <a:off x="250825" y="4761449"/>
              <a:ext cx="1324384" cy="900628"/>
            </a:xfrm>
            <a:prstGeom prst="ellipse">
              <a:avLst/>
            </a:prstGeom>
            <a:gradFill flip="none" rotWithShape="1">
              <a:gsLst>
                <a:gs pos="0">
                  <a:srgbClr val="F46F0C">
                    <a:shade val="67500"/>
                    <a:satMod val="115000"/>
                  </a:srgbClr>
                </a:gs>
                <a:gs pos="100000">
                  <a:srgbClr val="F46F0C">
                    <a:shade val="100000"/>
                    <a:satMod val="115000"/>
                    <a:lumMod val="83000"/>
                    <a:lumOff val="17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Moderately">
                <a:rot lat="18590628" lon="0" rev="0"/>
              </a:camera>
              <a:lightRig rig="threePt" dir="t"/>
            </a:scene3d>
            <a:sp3d extrusionH="571500">
              <a:bevelT h="38100" prst="angl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118759" y="5373216"/>
              <a:ext cx="1588516" cy="609398"/>
            </a:xfrm>
            <a:prstGeom prst="rect">
              <a:avLst/>
            </a:prstGeom>
          </p:spPr>
          <p:txBody>
            <a:bodyPr wrap="square">
              <a:noAutofit/>
              <a:scene3d>
                <a:camera prst="orthographicFront"/>
                <a:lightRig rig="threePt" dir="t"/>
              </a:scene3d>
              <a:sp3d contourW="38100">
                <a:bevelT w="1270"/>
                <a:contourClr>
                  <a:schemeClr val="bg1"/>
                </a:contourClr>
              </a:sp3d>
            </a:bodyPr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Private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Businesses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(Suppliers)</a:t>
              </a:r>
            </a:p>
          </p:txBody>
        </p:sp>
        <p:pic>
          <p:nvPicPr>
            <p:cNvPr id="1026" name="Picture 2" descr="I:\01. 안경섭\png\아이콘4\Users\Icon (3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93" y="4491838"/>
              <a:ext cx="719401" cy="84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그룹 45"/>
          <p:cNvGrpSpPr/>
          <p:nvPr/>
        </p:nvGrpSpPr>
        <p:grpSpPr>
          <a:xfrm>
            <a:off x="3725050" y="3845033"/>
            <a:ext cx="1657020" cy="882153"/>
            <a:chOff x="3710830" y="3845033"/>
            <a:chExt cx="1657020" cy="882153"/>
          </a:xfrm>
        </p:grpSpPr>
        <p:sp>
          <p:nvSpPr>
            <p:cNvPr id="18" name="위쪽/아래쪽 화살표 17"/>
            <p:cNvSpPr/>
            <p:nvPr/>
          </p:nvSpPr>
          <p:spPr bwMode="auto">
            <a:xfrm>
              <a:off x="3710830" y="3845033"/>
              <a:ext cx="1657020" cy="882153"/>
            </a:xfrm>
            <a:prstGeom prst="upDownArrow">
              <a:avLst>
                <a:gd name="adj1" fmla="val 61956"/>
                <a:gd name="adj2" fmla="val 30226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35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  <a:lumMod val="23000"/>
                    <a:lumOff val="77000"/>
                  </a:srgbClr>
                </a:gs>
                <a:gs pos="73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headEnd/>
              <a:tailEnd/>
            </a:ln>
            <a:effectLst>
              <a:outerShdw blurRad="63500" dist="25400" dir="2700000" algn="tl" rotWithShape="0">
                <a:prstClr val="black">
                  <a:alpha val="59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en-US" altLang="ko-KR" sz="2000" dirty="0" smtClean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4046897" y="4103540"/>
              <a:ext cx="984885" cy="369332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44450">
                <a:bevelT w="1270"/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en-US" altLang="ko-KR" b="1" spc="-8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Linkage</a:t>
              </a: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6937978" y="5400538"/>
            <a:ext cx="2458558" cy="1127334"/>
            <a:chOff x="-316262" y="4221841"/>
            <a:chExt cx="2458558" cy="1127334"/>
          </a:xfrm>
        </p:grpSpPr>
        <p:sp>
          <p:nvSpPr>
            <p:cNvPr id="121" name="타원 120"/>
            <p:cNvSpPr/>
            <p:nvPr/>
          </p:nvSpPr>
          <p:spPr>
            <a:xfrm>
              <a:off x="250825" y="4221841"/>
              <a:ext cx="1324384" cy="900628"/>
            </a:xfrm>
            <a:prstGeom prst="ellipse">
              <a:avLst/>
            </a:prstGeom>
            <a:gradFill flip="none" rotWithShape="1">
              <a:gsLst>
                <a:gs pos="0">
                  <a:srgbClr val="80D729">
                    <a:shade val="30000"/>
                    <a:satMod val="115000"/>
                  </a:srgbClr>
                </a:gs>
                <a:gs pos="50000">
                  <a:srgbClr val="80D729">
                    <a:shade val="67500"/>
                    <a:satMod val="115000"/>
                  </a:srgbClr>
                </a:gs>
                <a:gs pos="100000">
                  <a:srgbClr val="80D729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Moderately">
                <a:rot lat="18590628" lon="0" rev="0"/>
              </a:camera>
              <a:lightRig rig="threePt" dir="t"/>
            </a:scene3d>
            <a:sp3d extrusionH="444500">
              <a:bevelT h="38100" prst="angl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-316262" y="4813644"/>
              <a:ext cx="2458558" cy="535531"/>
            </a:xfrm>
            <a:prstGeom prst="rect">
              <a:avLst/>
            </a:prstGeom>
          </p:spPr>
          <p:txBody>
            <a:bodyPr wrap="square">
              <a:noAutofit/>
              <a:scene3d>
                <a:camera prst="orthographicFront"/>
                <a:lightRig rig="threePt" dir="t"/>
              </a:scene3d>
              <a:sp3d contourW="38100">
                <a:bevelT w="1270"/>
                <a:contourClr>
                  <a:schemeClr val="bg1"/>
                </a:contourClr>
              </a:sp3d>
            </a:bodyPr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Korea Financial </a:t>
              </a:r>
              <a:r>
                <a:rPr lang="en-US" altLang="ko-KR" sz="12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Telecommunications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b="1" dirty="0" smtClean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&amp;Clearings </a:t>
              </a:r>
              <a:r>
                <a: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rPr>
                <a:t>Institute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372999" y="3879671"/>
            <a:ext cx="1588516" cy="1335974"/>
            <a:chOff x="7372999" y="4428757"/>
            <a:chExt cx="1588516" cy="1335974"/>
          </a:xfrm>
        </p:grpSpPr>
        <p:grpSp>
          <p:nvGrpSpPr>
            <p:cNvPr id="116" name="그룹 115"/>
            <p:cNvGrpSpPr/>
            <p:nvPr/>
          </p:nvGrpSpPr>
          <p:grpSpPr>
            <a:xfrm>
              <a:off x="7372999" y="4576166"/>
              <a:ext cx="1588516" cy="1188565"/>
              <a:chOff x="118759" y="4761449"/>
              <a:chExt cx="1588516" cy="1188565"/>
            </a:xfrm>
          </p:grpSpPr>
          <p:sp>
            <p:nvSpPr>
              <p:cNvPr id="117" name="타원 116"/>
              <p:cNvSpPr/>
              <p:nvPr/>
            </p:nvSpPr>
            <p:spPr>
              <a:xfrm>
                <a:off x="250825" y="4761449"/>
                <a:ext cx="1324384" cy="90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80D729">
                      <a:shade val="30000"/>
                      <a:satMod val="115000"/>
                    </a:srgbClr>
                  </a:gs>
                  <a:gs pos="50000">
                    <a:srgbClr val="80D729">
                      <a:shade val="67500"/>
                      <a:satMod val="115000"/>
                    </a:srgbClr>
                  </a:gs>
                  <a:gs pos="100000">
                    <a:srgbClr val="80D72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65000"/>
                  </a:prstClr>
                </a:outerShdw>
              </a:effectLst>
              <a:scene3d>
                <a:camera prst="perspectiveRelaxedModerately">
                  <a:rot lat="18590628" lon="0" rev="0"/>
                </a:camera>
                <a:lightRig rig="threePt" dir="t"/>
              </a:scene3d>
              <a:sp3d extrusionH="444500">
                <a:bevelT h="38100" prst="angle"/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118759" y="5414483"/>
                <a:ext cx="1588516" cy="535531"/>
              </a:xfrm>
              <a:prstGeom prst="rect">
                <a:avLst/>
              </a:prstGeom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38100"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200" b="1" dirty="0" smtClean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Construction</a:t>
                </a:r>
                <a:endParaRPr lang="en-US" altLang="ko-KR" sz="1200" b="1" dirty="0"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16200000" scaled="0"/>
                    <a:tileRect/>
                  </a:gra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  <a:reflection blurRad="6350" stA="13000" endPos="41000" dist="63500" dir="5400000" sy="-100000" algn="bl" rotWithShape="0"/>
                  </a:effectLst>
                  <a:latin typeface="Arial" pitchFamily="34" charset="0"/>
                  <a:ea typeface="Yoon 윤고딕 550_TT" pitchFamily="18" charset="-127"/>
                  <a:cs typeface="Arial" pitchFamily="34" charset="0"/>
                </a:endParaRPr>
              </a:p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en-US" altLang="ko-KR" sz="1200" b="1" dirty="0"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/>
                        </a:gs>
                      </a:gsLst>
                      <a:lin ang="16200000" scaled="0"/>
                      <a:tileRect/>
                    </a:gradFill>
                    <a:effectLst>
                      <a:outerShdw blurRad="63500" algn="ctr" rotWithShape="0">
                        <a:prstClr val="black">
                          <a:alpha val="40000"/>
                        </a:prstClr>
                      </a:outerShdw>
                      <a:reflection blurRad="6350" stA="13000" endPos="41000" dist="63500" dir="5400000" sy="-100000" algn="bl" rotWithShape="0"/>
                    </a:effectLst>
                    <a:latin typeface="Arial" pitchFamily="34" charset="0"/>
                    <a:ea typeface="Yoon 윤고딕 550_TT" pitchFamily="18" charset="-127"/>
                    <a:cs typeface="Arial" pitchFamily="34" charset="0"/>
                  </a:rPr>
                  <a:t>-Related Associations</a:t>
                </a:r>
              </a:p>
            </p:txBody>
          </p:sp>
        </p:grpSp>
        <p:pic>
          <p:nvPicPr>
            <p:cNvPr id="128" name="Picture 3" descr="C:\Users\mono\Desktop\2012.09.11_항공우주연구원 PPT\이미지\항공교통\건물 [C22onverted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759" y="4428757"/>
              <a:ext cx="651176" cy="756001"/>
            </a:xfrm>
            <a:prstGeom prst="rect">
              <a:avLst/>
            </a:prstGeom>
            <a:noFill/>
            <a:effectLst>
              <a:outerShdw blurRad="25400" dist="254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9" name="Picture 2" descr="C:\Users\mono\Desktop\2012.04.12_통계청\본격작업\2012.05.09_2차 정리 시작\아이콘\208979 [Converted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58" y="2569315"/>
            <a:ext cx="536542" cy="672828"/>
          </a:xfrm>
          <a:prstGeom prst="rect">
            <a:avLst/>
          </a:prstGeom>
          <a:noFill/>
          <a:effectLst>
            <a:outerShdw blurRad="50800" dist="38100" dir="5400000" sx="98000" sy="98000" algn="t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7732968" y="1114787"/>
            <a:ext cx="793812" cy="750176"/>
            <a:chOff x="7688226" y="1171629"/>
            <a:chExt cx="883296" cy="834743"/>
          </a:xfrm>
        </p:grpSpPr>
        <p:pic>
          <p:nvPicPr>
            <p:cNvPr id="130" name="Picture 2" descr="C:\Users\mono\Desktop\2012.04.12_통계청\본격작업\2012.05.09_2차 정리 시작\아이콘\208979 [Converted]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226" y="1235622"/>
              <a:ext cx="344281" cy="612318"/>
            </a:xfrm>
            <a:prstGeom prst="rect">
              <a:avLst/>
            </a:prstGeom>
            <a:noFill/>
            <a:effectLst>
              <a:outerShdw blurRad="50800" dist="38100" dir="5400000" sx="98000" sy="98000" algn="t" rotWithShape="0">
                <a:prstClr val="black">
                  <a:alpha val="7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C:\Users\mono\Desktop\2012.04.12_통계청\본격작업\2012.05.09_2차 정리 시작\아이콘\208979 [Converted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507" y="1171629"/>
              <a:ext cx="539015" cy="723411"/>
            </a:xfrm>
            <a:prstGeom prst="rect">
              <a:avLst/>
            </a:prstGeom>
            <a:noFill/>
            <a:effectLst>
              <a:outerShdw blurRad="50800" dist="38100" dir="5400000" sx="98000" sy="98000" algn="t" rotWithShape="0">
                <a:prstClr val="black">
                  <a:alpha val="7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C:\Users\mono\Desktop\2012.04.12_통계청\본격작업\2012.05.09_2차 정리 시작\아이콘\208979 [Converted].png"/>
            <p:cNvPicPr>
              <a:picLocks noChangeAspect="1" noChangeArrowheads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429" y="1394054"/>
              <a:ext cx="488289" cy="612318"/>
            </a:xfrm>
            <a:prstGeom prst="rect">
              <a:avLst/>
            </a:prstGeom>
            <a:noFill/>
            <a:effectLst>
              <a:outerShdw blurRad="50800" dist="38100" dir="5400000" sx="98000" sy="98000" algn="t" rotWithShape="0">
                <a:prstClr val="black">
                  <a:alpha val="7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4" descr="C:\Users\mono\Desktop\2012.04.12_통계청\본격작업\2012.05.09_2차 정리 시작\아이콘\그림2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64" y="5382764"/>
            <a:ext cx="698276" cy="575818"/>
          </a:xfrm>
          <a:prstGeom prst="rect">
            <a:avLst/>
          </a:prstGeom>
          <a:noFill/>
          <a:effectLst>
            <a:outerShdw blurRad="50800" dist="38100" dir="5400000" sx="98000" sy="98000" algn="t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3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모서리가 둥근 직사각형 114" hidden="1"/>
          <p:cNvSpPr/>
          <p:nvPr/>
        </p:nvSpPr>
        <p:spPr bwMode="auto">
          <a:xfrm>
            <a:off x="4638675" y="5645150"/>
            <a:ext cx="4132263" cy="403225"/>
          </a:xfrm>
          <a:prstGeom prst="roundRect">
            <a:avLst>
              <a:gd name="adj" fmla="val 61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  <a:defRPr/>
            </a:pPr>
            <a:endParaRPr kumimoji="0" lang="ko-KR" altLang="en-US" sz="900">
              <a:solidFill>
                <a:schemeClr val="bg1"/>
              </a:solidFill>
              <a:latin typeface="Arial" pitchFamily="34" charset="0"/>
              <a:ea typeface="돋움" pitchFamily="50" charset="-127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 l="9375" t="21666" r="10416" b="24908"/>
          <a:stretch>
            <a:fillRect/>
          </a:stretch>
        </p:blipFill>
        <p:spPr bwMode="auto">
          <a:xfrm>
            <a:off x="515938" y="3386138"/>
            <a:ext cx="8072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 bwMode="auto">
          <a:xfrm>
            <a:off x="285750" y="1998663"/>
            <a:ext cx="8572500" cy="1231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3000"/>
              </a:lnSpc>
              <a:defRPr/>
            </a:pPr>
            <a:r>
              <a:rPr kumimoji="0" lang="en-US" altLang="ko-KR" sz="1900" dirty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kumimoji="0" lang="en-US" altLang="ko-KR" dirty="0">
                <a:solidFill>
                  <a:schemeClr val="tx1"/>
                </a:solidFill>
                <a:latin typeface="Calibri" pitchFamily="34" charset="0"/>
              </a:rPr>
              <a:t>Framework contracts (unit-price based) for frequently purchased commercial products</a:t>
            </a:r>
          </a:p>
          <a:p>
            <a:pPr>
              <a:lnSpc>
                <a:spcPts val="3000"/>
              </a:lnSpc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alibri" pitchFamily="34" charset="0"/>
              </a:rPr>
              <a:t>    Contracted by PPS, available for all public entities for e-ordering</a:t>
            </a:r>
          </a:p>
          <a:p>
            <a:pPr>
              <a:lnSpc>
                <a:spcPts val="3000"/>
              </a:lnSpc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alibri" pitchFamily="34" charset="0"/>
              </a:rPr>
              <a:t>    </a:t>
            </a:r>
          </a:p>
          <a:p>
            <a:pPr>
              <a:lnSpc>
                <a:spcPts val="3000"/>
              </a:lnSpc>
              <a:defRPr/>
            </a:pPr>
            <a:endParaRPr kumimoji="0" lang="en-US" altLang="ko-KR" sz="19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kumimoji="0" lang="en-US" altLang="ko-KR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ko-KR" sz="2000" dirty="0">
                <a:solidFill>
                  <a:schemeClr val="tx1"/>
                </a:solidFill>
                <a:latin typeface="Calibri" pitchFamily="34" charset="0"/>
              </a:rPr>
              <a:t>    </a:t>
            </a:r>
          </a:p>
        </p:txBody>
      </p:sp>
      <p:sp>
        <p:nvSpPr>
          <p:cNvPr id="11" name="양쪽 모서리가 둥근 사각형 10"/>
          <p:cNvSpPr/>
          <p:nvPr/>
        </p:nvSpPr>
        <p:spPr bwMode="auto">
          <a:xfrm>
            <a:off x="285750" y="1498600"/>
            <a:ext cx="8572500" cy="469900"/>
          </a:xfrm>
          <a:prstGeom prst="round2SameRect">
            <a:avLst/>
          </a:prstGeom>
          <a:solidFill>
            <a:srgbClr val="002060"/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e-Ordering through KONEPS Online Shopping Mall</a:t>
            </a:r>
          </a:p>
        </p:txBody>
      </p:sp>
      <p:pic>
        <p:nvPicPr>
          <p:cNvPr id="16392" name="그림 11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179638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그림 12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95563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그림 13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944813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501063" y="6572250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10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gray">
          <a:xfrm>
            <a:off x="603250" y="2825750"/>
            <a:ext cx="818356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Calibri" pitchFamily="34" charset="0"/>
                <a:ea typeface="+mn-ea"/>
              </a:rPr>
              <a:t>In </a:t>
            </a:r>
            <a:r>
              <a:rPr kumimoji="0" lang="en-US" altLang="ko-KR" dirty="0" smtClean="0">
                <a:latin typeface="Calibri" pitchFamily="34" charset="0"/>
                <a:ea typeface="+mn-ea"/>
              </a:rPr>
              <a:t>2013, </a:t>
            </a:r>
            <a:r>
              <a:rPr kumimoji="0" lang="en-US" altLang="ko-KR" dirty="0">
                <a:latin typeface="Calibri" pitchFamily="34" charset="0"/>
                <a:ea typeface="+mn-ea"/>
              </a:rPr>
              <a:t>public purchase from KONEPS Online Shopping Mall amounted to USD </a:t>
            </a:r>
            <a:r>
              <a:rPr kumimoji="0" lang="en-US" altLang="ko-KR" dirty="0" smtClean="0">
                <a:latin typeface="Calibri" pitchFamily="34" charset="0"/>
                <a:ea typeface="+mn-ea"/>
              </a:rPr>
              <a:t>13.9B</a:t>
            </a:r>
            <a:endParaRPr kumimoji="0" lang="en-US" altLang="ko-KR" dirty="0">
              <a:latin typeface="Calibri" pitchFamily="34" charset="0"/>
              <a:ea typeface="+mn-ea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46050" y="82550"/>
            <a:ext cx="3836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spc="-150" dirty="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e-Procurement in Korea</a:t>
            </a:r>
            <a:endParaRPr lang="ko-KR" altLang="en-US" sz="2800" b="1" spc="-150" dirty="0"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KONEPS Online Shopping Mall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5604" y="82550"/>
            <a:ext cx="2935419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54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Facts and Figures</a:t>
            </a:r>
            <a:endParaRPr lang="ko-KR" altLang="en-US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34950" y="908051"/>
            <a:ext cx="8634730" cy="735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headEnd/>
            <a:tailEnd/>
          </a:ln>
          <a:effectLst>
            <a:outerShdw blurRad="76200" dist="25400" dir="2700000" algn="tl" rotWithShape="0">
              <a:prstClr val="black">
                <a:alpha val="56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altLang="ko-KR" sz="2000" b="1" spc="-90" dirty="0" smtClean="0">
                <a:gradFill>
                  <a:gsLst>
                    <a:gs pos="2000">
                      <a:prstClr val="black">
                        <a:lumMod val="97000"/>
                      </a:prstClr>
                    </a:gs>
                    <a:gs pos="39000">
                      <a:prstClr val="black">
                        <a:lumMod val="79000"/>
                        <a:lumOff val="21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KONEPS’s transaction volume in 2013 : $74 B of </a:t>
            </a:r>
            <a:r>
              <a:rPr lang="en-US" altLang="ko-KR" sz="2000" b="1" spc="-90" dirty="0">
                <a:gradFill>
                  <a:gsLst>
                    <a:gs pos="2000">
                      <a:prstClr val="black">
                        <a:lumMod val="97000"/>
                      </a:prstClr>
                    </a:gs>
                    <a:gs pos="39000">
                      <a:prstClr val="black">
                        <a:lumMod val="79000"/>
                        <a:lumOff val="21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Korea’s </a:t>
            </a:r>
            <a:r>
              <a:rPr lang="en-US" altLang="ko-KR" sz="2000" b="1" spc="-90" dirty="0" smtClean="0">
                <a:gradFill>
                  <a:gsLst>
                    <a:gs pos="2000">
                      <a:prstClr val="black">
                        <a:lumMod val="97000"/>
                      </a:prstClr>
                    </a:gs>
                    <a:gs pos="39000">
                      <a:prstClr val="black">
                        <a:lumMod val="79000"/>
                        <a:lumOff val="21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</a:t>
            </a:r>
            <a:r>
              <a:rPr lang="en-US" altLang="ko-KR" sz="2000" b="1" spc="-90" dirty="0">
                <a:gradFill>
                  <a:gsLst>
                    <a:gs pos="2000">
                      <a:prstClr val="black">
                        <a:lumMod val="97000"/>
                      </a:prstClr>
                    </a:gs>
                    <a:gs pos="39000">
                      <a:prstClr val="black">
                        <a:lumMod val="79000"/>
                        <a:lumOff val="21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procurement ($</a:t>
            </a:r>
            <a:r>
              <a:rPr lang="en-US" altLang="ko-KR" sz="2000" b="1" spc="-90" dirty="0" smtClean="0">
                <a:gradFill>
                  <a:gsLst>
                    <a:gs pos="2000">
                      <a:prstClr val="black">
                        <a:lumMod val="97000"/>
                      </a:prstClr>
                    </a:gs>
                    <a:gs pos="39000">
                      <a:prstClr val="black">
                        <a:lumMod val="79000"/>
                        <a:lumOff val="21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113 B)</a:t>
            </a:r>
            <a:endParaRPr lang="en-US" altLang="ko-KR" sz="2000" b="1" spc="-90" dirty="0">
              <a:gradFill>
                <a:gsLst>
                  <a:gs pos="2000">
                    <a:prstClr val="black">
                      <a:lumMod val="97000"/>
                    </a:prstClr>
                  </a:gs>
                  <a:gs pos="39000">
                    <a:prstClr val="black">
                      <a:lumMod val="79000"/>
                      <a:lumOff val="21000"/>
                    </a:prstClr>
                  </a:gs>
                  <a:gs pos="100000">
                    <a:prstClr val="black">
                      <a:lumMod val="95000"/>
                      <a:lumOff val="5000"/>
                    </a:prst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50825" y="2000240"/>
            <a:ext cx="8641715" cy="4315381"/>
            <a:chOff x="250825" y="2143116"/>
            <a:chExt cx="8658082" cy="4315381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250825" y="2143116"/>
              <a:ext cx="8658082" cy="516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250825" y="3220671"/>
              <a:ext cx="8658082" cy="516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250825" y="4298226"/>
              <a:ext cx="8658082" cy="516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250825" y="5375781"/>
              <a:ext cx="8658082" cy="516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250825" y="6453336"/>
              <a:ext cx="8658082" cy="516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2840362" y="2189515"/>
            <a:ext cx="6040297" cy="3753197"/>
            <a:chOff x="2738883" y="2332391"/>
            <a:chExt cx="6040297" cy="3753197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2738883" y="2332391"/>
              <a:ext cx="5481010" cy="68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03200" indent="-203200">
                <a:spcAft>
                  <a:spcPts val="300"/>
                </a:spcAft>
                <a:buSzPct val="100000"/>
                <a:buBlip>
                  <a:blip r:embed="rId3"/>
                </a:buBlip>
                <a:defRPr/>
              </a:pP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46,996 public entities</a:t>
              </a:r>
              <a:endParaRPr lang="en-US" altLang="ko-KR" b="1" spc="-9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203200" indent="-203200">
                <a:spcAft>
                  <a:spcPts val="300"/>
                </a:spcAft>
                <a:buSzPct val="100000"/>
                <a:buBlip>
                  <a:blip r:embed="rId3"/>
                </a:buBlip>
                <a:defRPr/>
              </a:pP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269,862 businesses </a:t>
              </a:r>
              <a:endParaRPr lang="en-US" altLang="ko-KR" b="1" spc="-9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2738884" y="3387139"/>
              <a:ext cx="5818074" cy="68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03200" indent="-203200">
                <a:spcAft>
                  <a:spcPts val="300"/>
                </a:spcAft>
                <a:buSzPct val="100000"/>
                <a:buBlip>
                  <a:blip r:embed="rId3"/>
                </a:buBlip>
                <a:defRPr/>
              </a:pP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23.4M </a:t>
              </a: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bidders 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in 280K e-bidding</a:t>
              </a:r>
            </a:p>
            <a:p>
              <a:pPr marL="203200" indent="-203200">
                <a:spcAft>
                  <a:spcPts val="300"/>
                </a:spcAft>
                <a:buSzPct val="100000"/>
                <a:buBlip>
                  <a:blip r:embed="rId3"/>
                </a:buBlip>
                <a:defRPr/>
              </a:pP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Transaction volume </a:t>
              </a: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: $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45.5 B  </a:t>
              </a:r>
              <a:endParaRPr lang="en-US" altLang="ko-KR" b="1" spc="-9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2738883" y="4675042"/>
              <a:ext cx="5756913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03200" indent="-203200">
                <a:lnSpc>
                  <a:spcPct val="110000"/>
                </a:lnSpc>
                <a:spcAft>
                  <a:spcPts val="300"/>
                </a:spcAft>
                <a:buSzPct val="100000"/>
                <a:buBlip>
                  <a:blip r:embed="rId3"/>
                </a:buBlip>
                <a:defRPr/>
              </a:pP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785K e-Contracts and e-Payment</a:t>
              </a:r>
              <a:endParaRPr lang="en-US" altLang="ko-KR" b="1" spc="-9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2738883" y="5716256"/>
              <a:ext cx="60402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03200" indent="-203200">
                <a:spcAft>
                  <a:spcPts val="300"/>
                </a:spcAft>
                <a:buSzPct val="100000"/>
                <a:buBlip>
                  <a:blip r:embed="rId3"/>
                </a:buBlip>
                <a:defRPr/>
              </a:pP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Transaction volume </a:t>
              </a:r>
              <a:r>
                <a:rPr lang="en-US" altLang="ko-KR" b="1" spc="-9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: $</a:t>
              </a:r>
              <a:r>
                <a:rPr lang="en-US" altLang="ko-KR" b="1" spc="-9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13.9 B</a:t>
              </a:r>
              <a:endParaRPr lang="en-US" altLang="ko-KR" b="1" spc="-9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Rectangle 2"/>
          <p:cNvSpPr>
            <a:spLocks noChangeArrowheads="1"/>
          </p:cNvSpPr>
          <p:nvPr/>
        </p:nvSpPr>
        <p:spPr bwMode="blackWhite">
          <a:xfrm>
            <a:off x="269905" y="2107254"/>
            <a:ext cx="2376959" cy="868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" cap="flat" cmpd="sng" algn="ctr">
            <a:gradFill>
              <a:gsLst>
                <a:gs pos="0">
                  <a:srgbClr val="6B95C7"/>
                </a:gs>
                <a:gs pos="20000">
                  <a:srgbClr val="C5D5E9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50000">
                  <a:srgbClr val="5383BD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38100" dist="12700" dir="5400000" algn="t" rotWithShape="0">
              <a:prstClr val="black">
                <a:alpha val="56000"/>
              </a:prstClr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contourW="38100">
              <a:bevelT w="1270" prst="artDeco"/>
              <a:contourClr>
                <a:schemeClr val="bg1"/>
              </a:contourClr>
            </a:sp3d>
          </a:bodyPr>
          <a:lstStyle/>
          <a:p>
            <a:pPr algn="ctr">
              <a:buSzPct val="80000"/>
            </a:pPr>
            <a:r>
              <a:rPr lang="en-US" altLang="ko-KR" sz="2200" b="1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Users</a:t>
            </a:r>
            <a:endParaRPr lang="en-US" altLang="ko-KR" sz="2200" b="1" dirty="0">
              <a:gradFill>
                <a:gsLst>
                  <a:gs pos="2000">
                    <a:srgbClr val="0052A5"/>
                  </a:gs>
                  <a:gs pos="39000">
                    <a:srgbClr val="008FFA">
                      <a:lumMod val="67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blackWhite">
          <a:xfrm>
            <a:off x="269905" y="3184809"/>
            <a:ext cx="2376959" cy="868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" cap="flat" cmpd="sng" algn="ctr">
            <a:gradFill>
              <a:gsLst>
                <a:gs pos="0">
                  <a:srgbClr val="6B95C7"/>
                </a:gs>
                <a:gs pos="20000">
                  <a:srgbClr val="C5D5E9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50000">
                  <a:srgbClr val="5383BD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38100" dist="12700" dir="5400000" algn="t" rotWithShape="0">
              <a:prstClr val="black">
                <a:alpha val="56000"/>
              </a:prstClr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contourW="38100">
              <a:bevelT w="1270" prst="artDeco"/>
              <a:contourClr>
                <a:schemeClr val="bg1"/>
              </a:contourClr>
            </a:sp3d>
          </a:bodyPr>
          <a:lstStyle/>
          <a:p>
            <a:pPr algn="ctr">
              <a:buSzPct val="80000"/>
            </a:pPr>
            <a:r>
              <a:rPr lang="en-US" altLang="ko-KR" sz="2200" b="1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e-Bidding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blackWhite">
          <a:xfrm>
            <a:off x="269905" y="4262364"/>
            <a:ext cx="2376959" cy="868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" cap="flat" cmpd="sng" algn="ctr">
            <a:gradFill>
              <a:gsLst>
                <a:gs pos="0">
                  <a:srgbClr val="6B95C7"/>
                </a:gs>
                <a:gs pos="20000">
                  <a:srgbClr val="C5D5E9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50000">
                  <a:srgbClr val="5383BD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38100" dist="12700" dir="5400000" algn="t" rotWithShape="0">
              <a:prstClr val="black">
                <a:alpha val="56000"/>
              </a:prstClr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contourW="38100">
              <a:bevelT w="1270" prst="artDeco"/>
              <a:contourClr>
                <a:schemeClr val="bg1"/>
              </a:contourClr>
            </a:sp3d>
          </a:bodyPr>
          <a:lstStyle/>
          <a:p>
            <a:pPr algn="ctr">
              <a:buSzPct val="80000"/>
            </a:pPr>
            <a:r>
              <a:rPr lang="en-US" altLang="ko-KR" sz="2200" b="1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e-Contracting</a:t>
            </a:r>
          </a:p>
          <a:p>
            <a:pPr algn="ctr">
              <a:buSzPct val="80000"/>
            </a:pPr>
            <a:r>
              <a:rPr lang="en-US" altLang="ko-KR" sz="2200" b="1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altLang="ko-KR" sz="2200" b="1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e-Payment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blackWhite">
          <a:xfrm>
            <a:off x="269905" y="5339919"/>
            <a:ext cx="2376959" cy="868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" cap="flat" cmpd="sng" algn="ctr">
            <a:gradFill>
              <a:gsLst>
                <a:gs pos="0">
                  <a:srgbClr val="6B95C7"/>
                </a:gs>
                <a:gs pos="20000">
                  <a:srgbClr val="C5D5E9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50000">
                  <a:srgbClr val="5383BD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38100" dist="12700" dir="5400000" algn="t" rotWithShape="0">
              <a:prstClr val="black">
                <a:alpha val="56000"/>
              </a:prstClr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contourW="38100">
              <a:bevelT w="1270" prst="artDeco"/>
              <a:contourClr>
                <a:schemeClr val="bg1"/>
              </a:contourClr>
            </a:sp3d>
          </a:bodyPr>
          <a:lstStyle/>
          <a:p>
            <a:pPr algn="ctr">
              <a:buSzPct val="80000"/>
            </a:pPr>
            <a:r>
              <a:rPr lang="en-US" altLang="ko-KR" sz="2200" b="1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</a:t>
            </a:r>
          </a:p>
          <a:p>
            <a:pPr algn="ctr">
              <a:buSzPct val="80000"/>
            </a:pPr>
            <a:r>
              <a:rPr lang="en-US" altLang="ko-KR" sz="2200" b="1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Shopping </a:t>
            </a:r>
            <a:r>
              <a:rPr lang="en-US" altLang="ko-KR" sz="2200" b="1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19050">
          <a:noFill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1400"/>
          </a:lnSpc>
          <a:spcBef>
            <a:spcPct val="50000"/>
          </a:spcBef>
          <a:buSzPct val="65000"/>
          <a:defRPr dirty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9655</TotalTime>
  <Words>2152</Words>
  <Application>Microsoft Office PowerPoint</Application>
  <PresentationFormat>On-screen Show (4:3)</PresentationFormat>
  <Paragraphs>519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맑은 고딕</vt:lpstr>
      <vt:lpstr>HY헤드라인M</vt:lpstr>
      <vt:lpstr>Yoon 윤고딕 550_TT</vt:lpstr>
      <vt:lpstr>굴림</vt:lpstr>
      <vt:lpstr>돋움</vt:lpstr>
      <vt:lpstr>Calibri</vt:lpstr>
      <vt:lpstr>산돌고딕B</vt:lpstr>
      <vt:lpstr>다음_SemiBold</vt:lpstr>
      <vt:lpstr>Tahoma</vt:lpstr>
      <vt:lpstr>나눔고딕 ExtraBold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cji07</dc:creator>
  <cp:lastModifiedBy>Helena</cp:lastModifiedBy>
  <cp:revision>2076</cp:revision>
  <dcterms:created xsi:type="dcterms:W3CDTF">2011-07-21T11:19:27Z</dcterms:created>
  <dcterms:modified xsi:type="dcterms:W3CDTF">2014-10-28T02:49:33Z</dcterms:modified>
</cp:coreProperties>
</file>